
<file path=[Content_Types].xml><?xml version="1.0" encoding="utf-8"?>
<Types xmlns="http://schemas.openxmlformats.org/package/2006/content-types">
  <Default Extension="png" ContentType="image/png"/>
  <Default Extension="mp3" ContentType="audio/mpe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0"/>
  </p:notesMasterIdLst>
  <p:sldIdLst>
    <p:sldId id="285" r:id="rId2"/>
    <p:sldId id="256" r:id="rId3"/>
    <p:sldId id="258" r:id="rId4"/>
    <p:sldId id="277" r:id="rId5"/>
    <p:sldId id="289" r:id="rId6"/>
    <p:sldId id="287" r:id="rId7"/>
    <p:sldId id="294" r:id="rId8"/>
    <p:sldId id="282" r:id="rId9"/>
    <p:sldId id="298" r:id="rId10"/>
    <p:sldId id="291" r:id="rId11"/>
    <p:sldId id="302" r:id="rId12"/>
    <p:sldId id="304" r:id="rId13"/>
    <p:sldId id="306" r:id="rId14"/>
    <p:sldId id="305" r:id="rId15"/>
    <p:sldId id="307" r:id="rId16"/>
    <p:sldId id="308" r:id="rId17"/>
    <p:sldId id="309" r:id="rId18"/>
    <p:sldId id="310" r:id="rId19"/>
    <p:sldId id="311" r:id="rId20"/>
    <p:sldId id="312" r:id="rId21"/>
    <p:sldId id="313" r:id="rId22"/>
    <p:sldId id="314" r:id="rId23"/>
    <p:sldId id="315" r:id="rId24"/>
    <p:sldId id="316" r:id="rId25"/>
    <p:sldId id="303" r:id="rId26"/>
    <p:sldId id="292" r:id="rId27"/>
    <p:sldId id="293" r:id="rId28"/>
    <p:sldId id="297" r:id="rId29"/>
  </p:sldIdLst>
  <p:sldSz cx="12192000" cy="6858000"/>
  <p:notesSz cx="6858000" cy="9144000"/>
  <p:custDataLst>
    <p:tags r:id="rId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AD76"/>
    <a:srgbClr val="B19935"/>
    <a:srgbClr val="00E1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861" autoAdjust="0"/>
    <p:restoredTop sz="92727" autoAdjust="0"/>
  </p:normalViewPr>
  <p:slideViewPr>
    <p:cSldViewPr snapToGrid="0" showGuides="1">
      <p:cViewPr varScale="1">
        <p:scale>
          <a:sx n="68" d="100"/>
          <a:sy n="68" d="100"/>
        </p:scale>
        <p:origin x="660" y="66"/>
      </p:cViewPr>
      <p:guideLst/>
    </p:cSldViewPr>
  </p:slideViewPr>
  <p:notesTextViewPr>
    <p:cViewPr>
      <p:scale>
        <a:sx n="75" d="100"/>
        <a:sy n="75" d="100"/>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9.emf"/></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8.png>
</file>

<file path=ppt/media/image19.png>
</file>

<file path=ppt/media/image20.png>
</file>

<file path=ppt/media/image21.png>
</file>

<file path=ppt/media/image22.png>
</file>

<file path=ppt/media/image23.png>
</file>

<file path=ppt/media/image24.jpeg>
</file>

<file path=ppt/media/image25.jpeg>
</file>

<file path=ppt/media/image26.jpeg>
</file>

<file path=ppt/media/image27.jpeg>
</file>

<file path=ppt/media/image28.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E219BF-5A6F-4998-A5D4-2AE5090D6FF4}" type="datetimeFigureOut">
              <a:rPr lang="zh-CN" altLang="en-US" smtClean="0"/>
              <a:t>2019/4/14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8721A4-81E4-4387-8B38-7B50E996438F}" type="slidenum">
              <a:rPr lang="zh-CN" altLang="en-US" smtClean="0"/>
              <a:t>‹#›</a:t>
            </a:fld>
            <a:endParaRPr lang="zh-CN" altLang="en-US"/>
          </a:p>
        </p:txBody>
      </p:sp>
    </p:spTree>
    <p:extLst>
      <p:ext uri="{BB962C8B-B14F-4D97-AF65-F5344CB8AC3E}">
        <p14:creationId xmlns:p14="http://schemas.microsoft.com/office/powerpoint/2010/main" val="4568455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08721A4-81E4-4387-8B38-7B50E996438F}" type="slidenum">
              <a:rPr lang="zh-CN" altLang="en-US" smtClean="0"/>
              <a:t>1</a:t>
            </a:fld>
            <a:endParaRPr lang="zh-CN" altLang="en-US"/>
          </a:p>
        </p:txBody>
      </p:sp>
    </p:spTree>
    <p:extLst>
      <p:ext uri="{BB962C8B-B14F-4D97-AF65-F5344CB8AC3E}">
        <p14:creationId xmlns:p14="http://schemas.microsoft.com/office/powerpoint/2010/main" val="40326052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08721A4-81E4-4387-8B38-7B50E996438F}" type="slidenum">
              <a:rPr lang="zh-CN" altLang="en-US" smtClean="0"/>
              <a:t>10</a:t>
            </a:fld>
            <a:endParaRPr lang="zh-CN" altLang="en-US"/>
          </a:p>
        </p:txBody>
      </p:sp>
    </p:spTree>
    <p:extLst>
      <p:ext uri="{BB962C8B-B14F-4D97-AF65-F5344CB8AC3E}">
        <p14:creationId xmlns:p14="http://schemas.microsoft.com/office/powerpoint/2010/main" val="17765130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E1E0D-4202-49DF-B9A3-472AA1EA8846}" type="slidenum">
              <a:rPr lang="zh-CN" altLang="en-US" smtClean="0"/>
              <a:t>11</a:t>
            </a:fld>
            <a:endParaRPr lang="zh-CN" altLang="en-US"/>
          </a:p>
        </p:txBody>
      </p:sp>
    </p:spTree>
    <p:extLst>
      <p:ext uri="{BB962C8B-B14F-4D97-AF65-F5344CB8AC3E}">
        <p14:creationId xmlns:p14="http://schemas.microsoft.com/office/powerpoint/2010/main" val="8318888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54CF3D-CC07-4505-87FA-2994252D4EAC}" type="slidenum">
              <a:rPr lang="zh-CN" altLang="en-US" smtClean="0"/>
              <a:t>12</a:t>
            </a:fld>
            <a:endParaRPr lang="zh-CN" altLang="en-US"/>
          </a:p>
        </p:txBody>
      </p:sp>
    </p:spTree>
    <p:extLst>
      <p:ext uri="{BB962C8B-B14F-4D97-AF65-F5344CB8AC3E}">
        <p14:creationId xmlns:p14="http://schemas.microsoft.com/office/powerpoint/2010/main" val="11330261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54CF3D-CC07-4505-87FA-2994252D4EAC}" type="slidenum">
              <a:rPr lang="zh-CN" altLang="en-US" smtClean="0"/>
              <a:t>13</a:t>
            </a:fld>
            <a:endParaRPr lang="zh-CN" altLang="en-US"/>
          </a:p>
        </p:txBody>
      </p:sp>
    </p:spTree>
    <p:extLst>
      <p:ext uri="{BB962C8B-B14F-4D97-AF65-F5344CB8AC3E}">
        <p14:creationId xmlns:p14="http://schemas.microsoft.com/office/powerpoint/2010/main" val="3082905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54CF3D-CC07-4505-87FA-2994252D4EAC}" type="slidenum">
              <a:rPr lang="zh-CN" altLang="en-US" smtClean="0"/>
              <a:t>14</a:t>
            </a:fld>
            <a:endParaRPr lang="zh-CN" altLang="en-US"/>
          </a:p>
        </p:txBody>
      </p:sp>
    </p:spTree>
    <p:extLst>
      <p:ext uri="{BB962C8B-B14F-4D97-AF65-F5344CB8AC3E}">
        <p14:creationId xmlns:p14="http://schemas.microsoft.com/office/powerpoint/2010/main" val="29681206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E54CF3D-CC07-4505-87FA-2994252D4EAC}" type="slidenum">
              <a:rPr lang="zh-CN" altLang="en-US" smtClean="0"/>
              <a:t>15</a:t>
            </a:fld>
            <a:endParaRPr lang="zh-CN" altLang="en-US"/>
          </a:p>
        </p:txBody>
      </p:sp>
    </p:spTree>
    <p:extLst>
      <p:ext uri="{BB962C8B-B14F-4D97-AF65-F5344CB8AC3E}">
        <p14:creationId xmlns:p14="http://schemas.microsoft.com/office/powerpoint/2010/main" val="1398363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E54CF3D-CC07-4505-87FA-2994252D4EAC}" type="slidenum">
              <a:rPr lang="zh-CN" altLang="en-US" smtClean="0"/>
              <a:t>16</a:t>
            </a:fld>
            <a:endParaRPr lang="zh-CN" altLang="en-US"/>
          </a:p>
        </p:txBody>
      </p:sp>
    </p:spTree>
    <p:extLst>
      <p:ext uri="{BB962C8B-B14F-4D97-AF65-F5344CB8AC3E}">
        <p14:creationId xmlns:p14="http://schemas.microsoft.com/office/powerpoint/2010/main" val="32812790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E54CF3D-CC07-4505-87FA-2994252D4EAC}" type="slidenum">
              <a:rPr lang="zh-CN" altLang="en-US" smtClean="0"/>
              <a:t>17</a:t>
            </a:fld>
            <a:endParaRPr lang="zh-CN" altLang="en-US"/>
          </a:p>
        </p:txBody>
      </p:sp>
    </p:spTree>
    <p:extLst>
      <p:ext uri="{BB962C8B-B14F-4D97-AF65-F5344CB8AC3E}">
        <p14:creationId xmlns:p14="http://schemas.microsoft.com/office/powerpoint/2010/main" val="5377086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E54CF3D-CC07-4505-87FA-2994252D4EAC}" type="slidenum">
              <a:rPr lang="zh-CN" altLang="en-US" smtClean="0"/>
              <a:t>18</a:t>
            </a:fld>
            <a:endParaRPr lang="zh-CN" altLang="en-US"/>
          </a:p>
        </p:txBody>
      </p:sp>
    </p:spTree>
    <p:extLst>
      <p:ext uri="{BB962C8B-B14F-4D97-AF65-F5344CB8AC3E}">
        <p14:creationId xmlns:p14="http://schemas.microsoft.com/office/powerpoint/2010/main" val="7046067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E54CF3D-CC07-4505-87FA-2994252D4EAC}" type="slidenum">
              <a:rPr lang="zh-CN" altLang="en-US" smtClean="0"/>
              <a:t>19</a:t>
            </a:fld>
            <a:endParaRPr lang="zh-CN" altLang="en-US"/>
          </a:p>
        </p:txBody>
      </p:sp>
    </p:spTree>
    <p:extLst>
      <p:ext uri="{BB962C8B-B14F-4D97-AF65-F5344CB8AC3E}">
        <p14:creationId xmlns:p14="http://schemas.microsoft.com/office/powerpoint/2010/main" val="9476174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08721A4-81E4-4387-8B38-7B50E996438F}" type="slidenum">
              <a:rPr lang="zh-CN" altLang="en-US" smtClean="0"/>
              <a:t>2</a:t>
            </a:fld>
            <a:endParaRPr lang="zh-CN" altLang="en-US"/>
          </a:p>
        </p:txBody>
      </p:sp>
    </p:spTree>
    <p:extLst>
      <p:ext uri="{BB962C8B-B14F-4D97-AF65-F5344CB8AC3E}">
        <p14:creationId xmlns:p14="http://schemas.microsoft.com/office/powerpoint/2010/main" val="20249404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08721A4-81E4-4387-8B38-7B50E996438F}" type="slidenum">
              <a:rPr lang="zh-CN" altLang="en-US" smtClean="0"/>
              <a:t>20</a:t>
            </a:fld>
            <a:endParaRPr lang="zh-CN" altLang="en-US"/>
          </a:p>
        </p:txBody>
      </p:sp>
    </p:spTree>
    <p:extLst>
      <p:ext uri="{BB962C8B-B14F-4D97-AF65-F5344CB8AC3E}">
        <p14:creationId xmlns:p14="http://schemas.microsoft.com/office/powerpoint/2010/main" val="8917290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E1E0D-4202-49DF-B9A3-472AA1EA8846}" type="slidenum">
              <a:rPr lang="zh-CN" altLang="en-US" smtClean="0"/>
              <a:t>21</a:t>
            </a:fld>
            <a:endParaRPr lang="zh-CN" altLang="en-US"/>
          </a:p>
        </p:txBody>
      </p:sp>
    </p:spTree>
    <p:extLst>
      <p:ext uri="{BB962C8B-B14F-4D97-AF65-F5344CB8AC3E}">
        <p14:creationId xmlns:p14="http://schemas.microsoft.com/office/powerpoint/2010/main" val="10968573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E1E0D-4202-49DF-B9A3-472AA1EA8846}" type="slidenum">
              <a:rPr lang="zh-CN" altLang="en-US" smtClean="0"/>
              <a:t>22</a:t>
            </a:fld>
            <a:endParaRPr lang="zh-CN" altLang="en-US"/>
          </a:p>
        </p:txBody>
      </p:sp>
    </p:spTree>
    <p:extLst>
      <p:ext uri="{BB962C8B-B14F-4D97-AF65-F5344CB8AC3E}">
        <p14:creationId xmlns:p14="http://schemas.microsoft.com/office/powerpoint/2010/main" val="16662885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E1E0D-4202-49DF-B9A3-472AA1EA8846}" type="slidenum">
              <a:rPr lang="zh-CN" altLang="en-US" smtClean="0"/>
              <a:t>23</a:t>
            </a:fld>
            <a:endParaRPr lang="zh-CN" altLang="en-US"/>
          </a:p>
        </p:txBody>
      </p:sp>
    </p:spTree>
    <p:extLst>
      <p:ext uri="{BB962C8B-B14F-4D97-AF65-F5344CB8AC3E}">
        <p14:creationId xmlns:p14="http://schemas.microsoft.com/office/powerpoint/2010/main" val="29482342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E1E0D-4202-49DF-B9A3-472AA1EA8846}" type="slidenum">
              <a:rPr lang="zh-CN" altLang="en-US" smtClean="0"/>
              <a:t>24</a:t>
            </a:fld>
            <a:endParaRPr lang="zh-CN" altLang="en-US"/>
          </a:p>
        </p:txBody>
      </p:sp>
    </p:spTree>
    <p:extLst>
      <p:ext uri="{BB962C8B-B14F-4D97-AF65-F5344CB8AC3E}">
        <p14:creationId xmlns:p14="http://schemas.microsoft.com/office/powerpoint/2010/main" val="34073684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08721A4-81E4-4387-8B38-7B50E996438F}" type="slidenum">
              <a:rPr lang="zh-CN" altLang="en-US" smtClean="0"/>
              <a:t>25</a:t>
            </a:fld>
            <a:endParaRPr lang="zh-CN" altLang="en-US"/>
          </a:p>
        </p:txBody>
      </p:sp>
    </p:spTree>
    <p:extLst>
      <p:ext uri="{BB962C8B-B14F-4D97-AF65-F5344CB8AC3E}">
        <p14:creationId xmlns:p14="http://schemas.microsoft.com/office/powerpoint/2010/main" val="16837607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54CF3D-CC07-4505-87FA-2994252D4EAC}" type="slidenum">
              <a:rPr lang="zh-CN" altLang="en-US" smtClean="0"/>
              <a:t>26</a:t>
            </a:fld>
            <a:endParaRPr lang="zh-CN" altLang="en-US"/>
          </a:p>
        </p:txBody>
      </p:sp>
    </p:spTree>
    <p:extLst>
      <p:ext uri="{BB962C8B-B14F-4D97-AF65-F5344CB8AC3E}">
        <p14:creationId xmlns:p14="http://schemas.microsoft.com/office/powerpoint/2010/main" val="10161408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15E1E0D-4202-49DF-B9A3-472AA1EA8846}" type="slidenum">
              <a:rPr lang="zh-CN" altLang="en-US" smtClean="0"/>
              <a:t>27</a:t>
            </a:fld>
            <a:endParaRPr lang="zh-CN" altLang="en-US"/>
          </a:p>
        </p:txBody>
      </p:sp>
    </p:spTree>
    <p:extLst>
      <p:ext uri="{BB962C8B-B14F-4D97-AF65-F5344CB8AC3E}">
        <p14:creationId xmlns:p14="http://schemas.microsoft.com/office/powerpoint/2010/main" val="3792958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08721A4-81E4-4387-8B38-7B50E996438F}" type="slidenum">
              <a:rPr lang="zh-CN" altLang="en-US" smtClean="0"/>
              <a:t>28</a:t>
            </a:fld>
            <a:endParaRPr lang="zh-CN" altLang="en-US"/>
          </a:p>
        </p:txBody>
      </p:sp>
    </p:spTree>
    <p:extLst>
      <p:ext uri="{BB962C8B-B14F-4D97-AF65-F5344CB8AC3E}">
        <p14:creationId xmlns:p14="http://schemas.microsoft.com/office/powerpoint/2010/main" val="13085582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08721A4-81E4-4387-8B38-7B50E996438F}" type="slidenum">
              <a:rPr lang="zh-CN" altLang="en-US" smtClean="0"/>
              <a:t>3</a:t>
            </a:fld>
            <a:endParaRPr lang="zh-CN" altLang="en-US"/>
          </a:p>
        </p:txBody>
      </p:sp>
    </p:spTree>
    <p:extLst>
      <p:ext uri="{BB962C8B-B14F-4D97-AF65-F5344CB8AC3E}">
        <p14:creationId xmlns:p14="http://schemas.microsoft.com/office/powerpoint/2010/main" val="40201273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7DB8DB-C087-441A-ACF2-721A934DE4AE}" type="slidenum">
              <a:rPr lang="zh-CN" altLang="en-US" smtClean="0"/>
              <a:t>4</a:t>
            </a:fld>
            <a:endParaRPr lang="zh-CN" altLang="en-US"/>
          </a:p>
        </p:txBody>
      </p:sp>
    </p:spTree>
    <p:extLst>
      <p:ext uri="{BB962C8B-B14F-4D97-AF65-F5344CB8AC3E}">
        <p14:creationId xmlns:p14="http://schemas.microsoft.com/office/powerpoint/2010/main" val="29502591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7DB8DB-C087-441A-ACF2-721A934DE4AE}" type="slidenum">
              <a:rPr lang="zh-CN" altLang="en-US" smtClean="0"/>
              <a:t>5</a:t>
            </a:fld>
            <a:endParaRPr lang="zh-CN" altLang="en-US"/>
          </a:p>
        </p:txBody>
      </p:sp>
    </p:spTree>
    <p:extLst>
      <p:ext uri="{BB962C8B-B14F-4D97-AF65-F5344CB8AC3E}">
        <p14:creationId xmlns:p14="http://schemas.microsoft.com/office/powerpoint/2010/main" val="39822467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7DB8DB-C087-441A-ACF2-721A934DE4AE}" type="slidenum">
              <a:rPr lang="zh-CN" altLang="en-US" smtClean="0"/>
              <a:t>6</a:t>
            </a:fld>
            <a:endParaRPr lang="zh-CN" altLang="en-US"/>
          </a:p>
        </p:txBody>
      </p:sp>
    </p:spTree>
    <p:extLst>
      <p:ext uri="{BB962C8B-B14F-4D97-AF65-F5344CB8AC3E}">
        <p14:creationId xmlns:p14="http://schemas.microsoft.com/office/powerpoint/2010/main" val="27804515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7DB8DB-C087-441A-ACF2-721A934DE4AE}" type="slidenum">
              <a:rPr lang="zh-CN" altLang="en-US" smtClean="0"/>
              <a:t>7</a:t>
            </a:fld>
            <a:endParaRPr lang="zh-CN" altLang="en-US"/>
          </a:p>
        </p:txBody>
      </p:sp>
    </p:spTree>
    <p:extLst>
      <p:ext uri="{BB962C8B-B14F-4D97-AF65-F5344CB8AC3E}">
        <p14:creationId xmlns:p14="http://schemas.microsoft.com/office/powerpoint/2010/main" val="20760901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08721A4-81E4-4387-8B38-7B50E996438F}" type="slidenum">
              <a:rPr lang="zh-CN" altLang="en-US" smtClean="0"/>
              <a:t>8</a:t>
            </a:fld>
            <a:endParaRPr lang="zh-CN" altLang="en-US"/>
          </a:p>
        </p:txBody>
      </p:sp>
    </p:spTree>
    <p:extLst>
      <p:ext uri="{BB962C8B-B14F-4D97-AF65-F5344CB8AC3E}">
        <p14:creationId xmlns:p14="http://schemas.microsoft.com/office/powerpoint/2010/main" val="27531509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5E1E0D-4202-49DF-B9A3-472AA1EA8846}" type="slidenum">
              <a:rPr lang="zh-CN" altLang="en-US" smtClean="0"/>
              <a:t>9</a:t>
            </a:fld>
            <a:endParaRPr lang="zh-CN" altLang="en-US"/>
          </a:p>
        </p:txBody>
      </p:sp>
    </p:spTree>
    <p:extLst>
      <p:ext uri="{BB962C8B-B14F-4D97-AF65-F5344CB8AC3E}">
        <p14:creationId xmlns:p14="http://schemas.microsoft.com/office/powerpoint/2010/main" val="1457603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768422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953944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6_自定义版式">
    <p:spTree>
      <p:nvGrpSpPr>
        <p:cNvPr id="1" name=""/>
        <p:cNvGrpSpPr/>
        <p:nvPr/>
      </p:nvGrpSpPr>
      <p:grpSpPr>
        <a:xfrm>
          <a:off x="0" y="0"/>
          <a:ext cx="0" cy="0"/>
          <a:chOff x="0" y="0"/>
          <a:chExt cx="0" cy="0"/>
        </a:xfrm>
      </p:grpSpPr>
      <p:sp>
        <p:nvSpPr>
          <p:cNvPr id="5" name="图片占位符 4"/>
          <p:cNvSpPr>
            <a:spLocks noGrp="1"/>
          </p:cNvSpPr>
          <p:nvPr>
            <p:ph type="pic" sz="quarter" idx="10"/>
          </p:nvPr>
        </p:nvSpPr>
        <p:spPr>
          <a:xfrm>
            <a:off x="1" y="1973943"/>
            <a:ext cx="5950857" cy="3630840"/>
          </a:xfrm>
          <a:custGeom>
            <a:avLst/>
            <a:gdLst>
              <a:gd name="connsiteX0" fmla="*/ 0 w 5950857"/>
              <a:gd name="connsiteY0" fmla="*/ 0 h 3630840"/>
              <a:gd name="connsiteX1" fmla="*/ 5950857 w 5950857"/>
              <a:gd name="connsiteY1" fmla="*/ 0 h 3630840"/>
              <a:gd name="connsiteX2" fmla="*/ 5950857 w 5950857"/>
              <a:gd name="connsiteY2" fmla="*/ 3630840 h 3630840"/>
              <a:gd name="connsiteX3" fmla="*/ 0 w 5950857"/>
              <a:gd name="connsiteY3" fmla="*/ 3630840 h 3630840"/>
            </a:gdLst>
            <a:ahLst/>
            <a:cxnLst>
              <a:cxn ang="0">
                <a:pos x="connsiteX0" y="connsiteY0"/>
              </a:cxn>
              <a:cxn ang="0">
                <a:pos x="connsiteX1" y="connsiteY1"/>
              </a:cxn>
              <a:cxn ang="0">
                <a:pos x="connsiteX2" y="connsiteY2"/>
              </a:cxn>
              <a:cxn ang="0">
                <a:pos x="connsiteX3" y="connsiteY3"/>
              </a:cxn>
            </a:cxnLst>
            <a:rect l="l" t="t" r="r" b="b"/>
            <a:pathLst>
              <a:path w="5950857" h="3630840">
                <a:moveTo>
                  <a:pt x="0" y="0"/>
                </a:moveTo>
                <a:lnTo>
                  <a:pt x="5950857" y="0"/>
                </a:lnTo>
                <a:lnTo>
                  <a:pt x="5950857" y="3630840"/>
                </a:lnTo>
                <a:lnTo>
                  <a:pt x="0" y="3630840"/>
                </a:lnTo>
                <a:close/>
              </a:path>
            </a:pathLst>
          </a:custGeom>
          <a:solidFill>
            <a:schemeClr val="bg1"/>
          </a:solidFill>
          <a:ln>
            <a:noFill/>
          </a:ln>
          <a:effectLst>
            <a:outerShdw blurRad="203200" sx="102000" sy="102000" algn="ctr" rotWithShape="0">
              <a:prstClr val="black">
                <a:alpha val="6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800"/>
            </a:lvl1pPr>
          </a:lstStyle>
          <a:p>
            <a:pPr marL="0" lvl="0" algn="ctr"/>
            <a:endParaRPr lang="zh-CN" altLang="en-US"/>
          </a:p>
        </p:txBody>
      </p:sp>
    </p:spTree>
    <p:extLst>
      <p:ext uri="{BB962C8B-B14F-4D97-AF65-F5344CB8AC3E}">
        <p14:creationId xmlns:p14="http://schemas.microsoft.com/office/powerpoint/2010/main" val="1249236758"/>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2_自定义版式">
    <p:spTree>
      <p:nvGrpSpPr>
        <p:cNvPr id="1" name=""/>
        <p:cNvGrpSpPr/>
        <p:nvPr/>
      </p:nvGrpSpPr>
      <p:grpSpPr>
        <a:xfrm>
          <a:off x="0" y="0"/>
          <a:ext cx="0" cy="0"/>
          <a:chOff x="0" y="0"/>
          <a:chExt cx="0" cy="0"/>
        </a:xfrm>
      </p:grpSpPr>
      <p:sp>
        <p:nvSpPr>
          <p:cNvPr id="6" name="图片占位符 5"/>
          <p:cNvSpPr>
            <a:spLocks noGrp="1"/>
          </p:cNvSpPr>
          <p:nvPr>
            <p:ph type="pic" sz="quarter" idx="10"/>
          </p:nvPr>
        </p:nvSpPr>
        <p:spPr>
          <a:xfrm>
            <a:off x="1292305" y="1711883"/>
            <a:ext cx="5787654" cy="4008873"/>
          </a:xfrm>
          <a:custGeom>
            <a:avLst/>
            <a:gdLst>
              <a:gd name="connsiteX0" fmla="*/ 0 w 5787654"/>
              <a:gd name="connsiteY0" fmla="*/ 0 h 4008873"/>
              <a:gd name="connsiteX1" fmla="*/ 5787654 w 5787654"/>
              <a:gd name="connsiteY1" fmla="*/ 0 h 4008873"/>
              <a:gd name="connsiteX2" fmla="*/ 5787654 w 5787654"/>
              <a:gd name="connsiteY2" fmla="*/ 4008873 h 4008873"/>
              <a:gd name="connsiteX3" fmla="*/ 0 w 5787654"/>
              <a:gd name="connsiteY3" fmla="*/ 4008873 h 4008873"/>
            </a:gdLst>
            <a:ahLst/>
            <a:cxnLst>
              <a:cxn ang="0">
                <a:pos x="connsiteX0" y="connsiteY0"/>
              </a:cxn>
              <a:cxn ang="0">
                <a:pos x="connsiteX1" y="connsiteY1"/>
              </a:cxn>
              <a:cxn ang="0">
                <a:pos x="connsiteX2" y="connsiteY2"/>
              </a:cxn>
              <a:cxn ang="0">
                <a:pos x="connsiteX3" y="connsiteY3"/>
              </a:cxn>
            </a:cxnLst>
            <a:rect l="l" t="t" r="r" b="b"/>
            <a:pathLst>
              <a:path w="5787654" h="4008873">
                <a:moveTo>
                  <a:pt x="0" y="0"/>
                </a:moveTo>
                <a:lnTo>
                  <a:pt x="5787654" y="0"/>
                </a:lnTo>
                <a:lnTo>
                  <a:pt x="5787654" y="4008873"/>
                </a:lnTo>
                <a:lnTo>
                  <a:pt x="0" y="4008873"/>
                </a:lnTo>
                <a:close/>
              </a:path>
            </a:pathLst>
          </a:custGeom>
        </p:spPr>
        <p:txBody>
          <a:bodyPr wrap="square">
            <a:noAutofit/>
          </a:bodyPr>
          <a:lstStyle/>
          <a:p>
            <a:endParaRPr lang="zh-CN" altLang="en-US"/>
          </a:p>
        </p:txBody>
      </p:sp>
    </p:spTree>
    <p:extLst>
      <p:ext uri="{BB962C8B-B14F-4D97-AF65-F5344CB8AC3E}">
        <p14:creationId xmlns:p14="http://schemas.microsoft.com/office/powerpoint/2010/main" val="81345657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23_自定义版式">
    <p:spTree>
      <p:nvGrpSpPr>
        <p:cNvPr id="1" name=""/>
        <p:cNvGrpSpPr/>
        <p:nvPr/>
      </p:nvGrpSpPr>
      <p:grpSpPr>
        <a:xfrm>
          <a:off x="0" y="0"/>
          <a:ext cx="0" cy="0"/>
          <a:chOff x="0" y="0"/>
          <a:chExt cx="0" cy="0"/>
        </a:xfrm>
      </p:grpSpPr>
      <p:sp>
        <p:nvSpPr>
          <p:cNvPr id="6" name="图片占位符 5"/>
          <p:cNvSpPr>
            <a:spLocks noGrp="1"/>
          </p:cNvSpPr>
          <p:nvPr>
            <p:ph type="pic" sz="quarter" idx="10"/>
          </p:nvPr>
        </p:nvSpPr>
        <p:spPr>
          <a:xfrm>
            <a:off x="874714" y="1948096"/>
            <a:ext cx="5380103" cy="3588029"/>
          </a:xfrm>
          <a:custGeom>
            <a:avLst/>
            <a:gdLst>
              <a:gd name="connsiteX0" fmla="*/ 0 w 5380103"/>
              <a:gd name="connsiteY0" fmla="*/ 0 h 3588029"/>
              <a:gd name="connsiteX1" fmla="*/ 5380103 w 5380103"/>
              <a:gd name="connsiteY1" fmla="*/ 0 h 3588029"/>
              <a:gd name="connsiteX2" fmla="*/ 5380103 w 5380103"/>
              <a:gd name="connsiteY2" fmla="*/ 3588029 h 3588029"/>
              <a:gd name="connsiteX3" fmla="*/ 0 w 5380103"/>
              <a:gd name="connsiteY3" fmla="*/ 3588029 h 3588029"/>
            </a:gdLst>
            <a:ahLst/>
            <a:cxnLst>
              <a:cxn ang="0">
                <a:pos x="connsiteX0" y="connsiteY0"/>
              </a:cxn>
              <a:cxn ang="0">
                <a:pos x="connsiteX1" y="connsiteY1"/>
              </a:cxn>
              <a:cxn ang="0">
                <a:pos x="connsiteX2" y="connsiteY2"/>
              </a:cxn>
              <a:cxn ang="0">
                <a:pos x="connsiteX3" y="connsiteY3"/>
              </a:cxn>
            </a:cxnLst>
            <a:rect l="l" t="t" r="r" b="b"/>
            <a:pathLst>
              <a:path w="5380103" h="3588029">
                <a:moveTo>
                  <a:pt x="0" y="0"/>
                </a:moveTo>
                <a:lnTo>
                  <a:pt x="5380103" y="0"/>
                </a:lnTo>
                <a:lnTo>
                  <a:pt x="5380103" y="3588029"/>
                </a:lnTo>
                <a:lnTo>
                  <a:pt x="0" y="3588029"/>
                </a:lnTo>
                <a:close/>
              </a:path>
            </a:pathLst>
          </a:custGeom>
        </p:spPr>
        <p:txBody>
          <a:bodyPr wrap="square">
            <a:noAutofit/>
          </a:bodyPr>
          <a:lstStyle/>
          <a:p>
            <a:endParaRPr lang="zh-CN" altLang="en-US"/>
          </a:p>
        </p:txBody>
      </p:sp>
    </p:spTree>
    <p:extLst>
      <p:ext uri="{BB962C8B-B14F-4D97-AF65-F5344CB8AC3E}">
        <p14:creationId xmlns:p14="http://schemas.microsoft.com/office/powerpoint/2010/main" val="3061857750"/>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33_自定义版式">
    <p:spTree>
      <p:nvGrpSpPr>
        <p:cNvPr id="1" name=""/>
        <p:cNvGrpSpPr/>
        <p:nvPr/>
      </p:nvGrpSpPr>
      <p:grpSpPr>
        <a:xfrm>
          <a:off x="0" y="0"/>
          <a:ext cx="0" cy="0"/>
          <a:chOff x="0" y="0"/>
          <a:chExt cx="0" cy="0"/>
        </a:xfrm>
      </p:grpSpPr>
      <p:sp>
        <p:nvSpPr>
          <p:cNvPr id="7" name="图片占位符 6"/>
          <p:cNvSpPr>
            <a:spLocks noGrp="1"/>
          </p:cNvSpPr>
          <p:nvPr>
            <p:ph type="pic" sz="quarter" idx="10"/>
          </p:nvPr>
        </p:nvSpPr>
        <p:spPr>
          <a:xfrm>
            <a:off x="1032966" y="1624795"/>
            <a:ext cx="5563979" cy="4278422"/>
          </a:xfrm>
          <a:custGeom>
            <a:avLst/>
            <a:gdLst>
              <a:gd name="connsiteX0" fmla="*/ 0 w 5563979"/>
              <a:gd name="connsiteY0" fmla="*/ 0 h 4278422"/>
              <a:gd name="connsiteX1" fmla="*/ 5563979 w 5563979"/>
              <a:gd name="connsiteY1" fmla="*/ 0 h 4278422"/>
              <a:gd name="connsiteX2" fmla="*/ 5563979 w 5563979"/>
              <a:gd name="connsiteY2" fmla="*/ 4278422 h 4278422"/>
              <a:gd name="connsiteX3" fmla="*/ 0 w 5563979"/>
              <a:gd name="connsiteY3" fmla="*/ 4278422 h 4278422"/>
            </a:gdLst>
            <a:ahLst/>
            <a:cxnLst>
              <a:cxn ang="0">
                <a:pos x="connsiteX0" y="connsiteY0"/>
              </a:cxn>
              <a:cxn ang="0">
                <a:pos x="connsiteX1" y="connsiteY1"/>
              </a:cxn>
              <a:cxn ang="0">
                <a:pos x="connsiteX2" y="connsiteY2"/>
              </a:cxn>
              <a:cxn ang="0">
                <a:pos x="connsiteX3" y="connsiteY3"/>
              </a:cxn>
            </a:cxnLst>
            <a:rect l="l" t="t" r="r" b="b"/>
            <a:pathLst>
              <a:path w="5563979" h="4278422">
                <a:moveTo>
                  <a:pt x="0" y="0"/>
                </a:moveTo>
                <a:lnTo>
                  <a:pt x="5563979" y="0"/>
                </a:lnTo>
                <a:lnTo>
                  <a:pt x="5563979" y="4278422"/>
                </a:lnTo>
                <a:lnTo>
                  <a:pt x="0" y="4278422"/>
                </a:lnTo>
                <a:close/>
              </a:path>
            </a:pathLst>
          </a:custGeom>
        </p:spPr>
        <p:txBody>
          <a:bodyPr wrap="square">
            <a:noAutofit/>
          </a:bodyPr>
          <a:lstStyle/>
          <a:p>
            <a:endParaRPr lang="zh-CN" altLang="en-US"/>
          </a:p>
        </p:txBody>
      </p:sp>
    </p:spTree>
    <p:extLst>
      <p:ext uri="{BB962C8B-B14F-4D97-AF65-F5344CB8AC3E}">
        <p14:creationId xmlns:p14="http://schemas.microsoft.com/office/powerpoint/2010/main" val="82142540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文本框 3"/>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感谢您下载包图网平台上提供的</a:t>
            </a:r>
            <a:r>
              <a:rPr lang="en-US" altLang="zh-CN" sz="300" dirty="0">
                <a:solidFill>
                  <a:schemeClr val="bg1">
                    <a:alpha val="0"/>
                  </a:schemeClr>
                </a:solidFill>
                <a:latin typeface="微软雅黑" panose="020B0503020204020204" pitchFamily="34" charset="-122"/>
                <a:ea typeface="微软雅黑" panose="020B0503020204020204" pitchFamily="34" charset="-122"/>
                <a:sym typeface="+mn-ea"/>
              </a:rPr>
              <a:t>PPT</a:t>
            </a:r>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作品，为了您和包图网以及原创作者的利益，请勿复制、传播、销售，否则将承担法律责任！包图网将对作品进行维权，按照传播下载次数进行十倍的索取赔偿！</a:t>
            </a:r>
          </a:p>
          <a:p>
            <a:r>
              <a:rPr lang="en-US" altLang="zh-CN" sz="600" dirty="0">
                <a:solidFill>
                  <a:schemeClr val="bg1">
                    <a:alpha val="0"/>
                  </a:schemeClr>
                </a:solidFill>
                <a:latin typeface="微软雅黑" panose="020B0503020204020204" pitchFamily="34" charset="-122"/>
                <a:ea typeface="微软雅黑" panose="020B0503020204020204" pitchFamily="34" charset="-122"/>
                <a:sym typeface="+mn-ea"/>
              </a:rPr>
              <a:t>ibaotu.com</a:t>
            </a:r>
          </a:p>
        </p:txBody>
      </p:sp>
      <p:pic>
        <p:nvPicPr>
          <p:cNvPr id="5" name="图片 4"/>
          <p:cNvPicPr>
            <a:picLocks noChangeAspect="1"/>
          </p:cNvPicPr>
          <p:nvPr userDrawn="1"/>
        </p:nvPicPr>
        <p:blipFill>
          <a:blip r:embed="rId8"/>
          <a:stretch>
            <a:fillRect/>
          </a:stretch>
        </p:blipFill>
        <p:spPr>
          <a:xfrm>
            <a:off x="1" y="0"/>
            <a:ext cx="12192000" cy="6858014"/>
          </a:xfrm>
          <a:prstGeom prst="rect">
            <a:avLst/>
          </a:prstGeom>
        </p:spPr>
      </p:pic>
    </p:spTree>
    <p:extLst>
      <p:ext uri="{BB962C8B-B14F-4D97-AF65-F5344CB8AC3E}">
        <p14:creationId xmlns:p14="http://schemas.microsoft.com/office/powerpoint/2010/main" val="20352355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6" r:id="rId3"/>
    <p:sldLayoutId id="2147483667" r:id="rId4"/>
    <p:sldLayoutId id="2147483669" r:id="rId5"/>
    <p:sldLayoutId id="2147483671" r:id="rId6"/>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xml"/><Relationship Id="rId7" Type="http://schemas.openxmlformats.org/officeDocument/2006/relationships/image" Target="../media/image4.emf"/><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emf"/><Relationship Id="rId5" Type="http://schemas.openxmlformats.org/officeDocument/2006/relationships/image" Target="../media/image2.emf"/><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microsoft.com/office/2007/relationships/hdphoto" Target="../media/hdphoto6.wdp"/></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5.xml"/><Relationship Id="rId6" Type="http://schemas.openxmlformats.org/officeDocument/2006/relationships/image" Target="../media/image22.png"/><Relationship Id="rId5" Type="http://schemas.openxmlformats.org/officeDocument/2006/relationships/image" Target="../media/image21.png"/><Relationship Id="rId4" Type="http://schemas.microsoft.com/office/2007/relationships/hdphoto" Target="../media/hdphoto7.wdp"/></Relationships>
</file>

<file path=ppt/slides/_rels/slide16.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6.xml"/><Relationship Id="rId1" Type="http://schemas.openxmlformats.org/officeDocument/2006/relationships/slideLayout" Target="../slideLayouts/slideLayout5.xml"/><Relationship Id="rId6" Type="http://schemas.openxmlformats.org/officeDocument/2006/relationships/image" Target="../media/image27.jpeg"/><Relationship Id="rId5" Type="http://schemas.openxmlformats.org/officeDocument/2006/relationships/image" Target="../media/image26.jpeg"/><Relationship Id="rId4" Type="http://schemas.openxmlformats.org/officeDocument/2006/relationships/image" Target="../media/image25.jpeg"/></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microsoft.com/office/2007/relationships/hdphoto" Target="../media/hdphoto8.wdp"/></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5.xml"/><Relationship Id="rId1" Type="http://schemas.openxmlformats.org/officeDocument/2006/relationships/vmlDrawing" Target="../drawings/vmlDrawing1.vml"/><Relationship Id="rId5" Type="http://schemas.openxmlformats.org/officeDocument/2006/relationships/image" Target="../media/image29.emf"/><Relationship Id="rId4" Type="http://schemas.openxmlformats.org/officeDocument/2006/relationships/oleObject" Target="../embeddings/oleObject1.bin"/></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emf"/><Relationship Id="rId4" Type="http://schemas.openxmlformats.org/officeDocument/2006/relationships/image" Target="../media/image3.emf"/></Relationships>
</file>

<file path=ppt/slides/_rels/slide2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microsoft.com/office/2007/relationships/hdphoto" Target="../media/hdphoto6.wdp"/></Relationships>
</file>

<file path=ppt/slides/_rels/slide22.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xml"/><Relationship Id="rId7" Type="http://schemas.openxmlformats.org/officeDocument/2006/relationships/image" Target="../media/image4.emf"/><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emf"/><Relationship Id="rId5" Type="http://schemas.openxmlformats.org/officeDocument/2006/relationships/image" Target="../media/image2.emf"/><Relationship Id="rId4"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9" Type="http://schemas.microsoft.com/office/2007/relationships/hdphoto" Target="../media/hdphoto2.wdp"/></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microsoft.com/office/2007/relationships/hdphoto" Target="../media/hdphoto5.wdp"/><Relationship Id="rId3" Type="http://schemas.openxmlformats.org/officeDocument/2006/relationships/image" Target="../media/image14.png"/><Relationship Id="rId7"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microsoft.com/office/2007/relationships/hdphoto" Target="../media/hdphoto4.wdp"/><Relationship Id="rId5" Type="http://schemas.openxmlformats.org/officeDocument/2006/relationships/image" Target="../media/image15.png"/><Relationship Id="rId4" Type="http://schemas.microsoft.com/office/2007/relationships/hdphoto" Target="../media/hdphoto3.wdp"/></Relationships>
</file>

<file path=ppt/slides/_rels/slide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p:cNvGrpSpPr/>
          <p:nvPr/>
        </p:nvGrpSpPr>
        <p:grpSpPr>
          <a:xfrm>
            <a:off x="2136196" y="3781646"/>
            <a:ext cx="7945656" cy="7945656"/>
            <a:chOff x="2123172" y="3429000"/>
            <a:chExt cx="7945656" cy="7945656"/>
          </a:xfrm>
        </p:grpSpPr>
        <p:pic>
          <p:nvPicPr>
            <p:cNvPr id="37" name="图片 36"/>
            <p:cNvPicPr>
              <a:picLocks noChangeAspect="1"/>
            </p:cNvPicPr>
            <p:nvPr/>
          </p:nvPicPr>
          <p:blipFill>
            <a:blip r:embed="rId5"/>
            <a:stretch>
              <a:fillRect/>
            </a:stretch>
          </p:blipFill>
          <p:spPr>
            <a:xfrm>
              <a:off x="2529114" y="3839027"/>
              <a:ext cx="7398669" cy="7070568"/>
            </a:xfrm>
            <a:prstGeom prst="rect">
              <a:avLst/>
            </a:prstGeom>
          </p:spPr>
        </p:pic>
        <p:sp>
          <p:nvSpPr>
            <p:cNvPr id="38" name="椭圆 37"/>
            <p:cNvSpPr/>
            <p:nvPr/>
          </p:nvSpPr>
          <p:spPr>
            <a:xfrm>
              <a:off x="2123172" y="3429000"/>
              <a:ext cx="7945656" cy="794565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grpSp>
        <p:nvGrpSpPr>
          <p:cNvPr id="39" name="组合 38"/>
          <p:cNvGrpSpPr/>
          <p:nvPr/>
        </p:nvGrpSpPr>
        <p:grpSpPr>
          <a:xfrm>
            <a:off x="1346871" y="3163798"/>
            <a:ext cx="9272648" cy="9272648"/>
            <a:chOff x="7189663" y="-274890"/>
            <a:chExt cx="5046198" cy="5046198"/>
          </a:xfrm>
        </p:grpSpPr>
        <p:pic>
          <p:nvPicPr>
            <p:cNvPr id="40" name="图片 39"/>
            <p:cNvPicPr>
              <a:picLocks noChangeAspect="1"/>
            </p:cNvPicPr>
            <p:nvPr/>
          </p:nvPicPr>
          <p:blipFill>
            <a:blip r:embed="rId6"/>
            <a:stretch>
              <a:fillRect/>
            </a:stretch>
          </p:blipFill>
          <p:spPr>
            <a:xfrm>
              <a:off x="7725690" y="190214"/>
              <a:ext cx="4015437" cy="4057943"/>
            </a:xfrm>
            <a:prstGeom prst="rect">
              <a:avLst/>
            </a:prstGeom>
          </p:spPr>
        </p:pic>
        <p:sp>
          <p:nvSpPr>
            <p:cNvPr id="41" name="椭圆 40"/>
            <p:cNvSpPr/>
            <p:nvPr/>
          </p:nvSpPr>
          <p:spPr>
            <a:xfrm>
              <a:off x="7189663" y="-274890"/>
              <a:ext cx="5046198" cy="504619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sp>
        <p:nvSpPr>
          <p:cNvPr id="42" name="椭圆 41"/>
          <p:cNvSpPr/>
          <p:nvPr/>
        </p:nvSpPr>
        <p:spPr>
          <a:xfrm>
            <a:off x="2529114" y="4543880"/>
            <a:ext cx="7133772" cy="7133772"/>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3" name="椭圆 42"/>
          <p:cNvSpPr/>
          <p:nvPr/>
        </p:nvSpPr>
        <p:spPr>
          <a:xfrm>
            <a:off x="2938244" y="4953009"/>
            <a:ext cx="6315511" cy="6315511"/>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nvGrpSpPr>
          <p:cNvPr id="44" name="组合 43"/>
          <p:cNvGrpSpPr/>
          <p:nvPr/>
        </p:nvGrpSpPr>
        <p:grpSpPr>
          <a:xfrm>
            <a:off x="2529114" y="4547501"/>
            <a:ext cx="7126526" cy="7126526"/>
            <a:chOff x="2529114" y="3842651"/>
            <a:chExt cx="7126526" cy="7126526"/>
          </a:xfrm>
        </p:grpSpPr>
        <p:sp>
          <p:nvSpPr>
            <p:cNvPr id="45" name="椭圆 44"/>
            <p:cNvSpPr/>
            <p:nvPr/>
          </p:nvSpPr>
          <p:spPr>
            <a:xfrm>
              <a:off x="2529114" y="3842651"/>
              <a:ext cx="7126526" cy="71265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6" name="椭圆 45"/>
            <p:cNvSpPr/>
            <p:nvPr/>
          </p:nvSpPr>
          <p:spPr>
            <a:xfrm>
              <a:off x="3029518" y="5433440"/>
              <a:ext cx="116459" cy="11645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grpSp>
        <p:nvGrpSpPr>
          <p:cNvPr id="47" name="组合 46"/>
          <p:cNvGrpSpPr/>
          <p:nvPr/>
        </p:nvGrpSpPr>
        <p:grpSpPr>
          <a:xfrm rot="3903229">
            <a:off x="2544114" y="4547501"/>
            <a:ext cx="7126526" cy="7126526"/>
            <a:chOff x="2529114" y="3842651"/>
            <a:chExt cx="7126526" cy="7126526"/>
          </a:xfrm>
        </p:grpSpPr>
        <p:sp>
          <p:nvSpPr>
            <p:cNvPr id="48" name="椭圆 47"/>
            <p:cNvSpPr/>
            <p:nvPr/>
          </p:nvSpPr>
          <p:spPr>
            <a:xfrm>
              <a:off x="2529114" y="3842651"/>
              <a:ext cx="7126526" cy="71265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9" name="椭圆 48"/>
            <p:cNvSpPr/>
            <p:nvPr/>
          </p:nvSpPr>
          <p:spPr>
            <a:xfrm>
              <a:off x="3031707" y="5392612"/>
              <a:ext cx="147863" cy="1478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grpSp>
        <p:nvGrpSpPr>
          <p:cNvPr id="50" name="组合 49"/>
          <p:cNvGrpSpPr/>
          <p:nvPr/>
        </p:nvGrpSpPr>
        <p:grpSpPr>
          <a:xfrm>
            <a:off x="2934621" y="4934024"/>
            <a:ext cx="6315511" cy="6334496"/>
            <a:chOff x="2934621" y="4581156"/>
            <a:chExt cx="6315511" cy="6334496"/>
          </a:xfrm>
        </p:grpSpPr>
        <p:sp>
          <p:nvSpPr>
            <p:cNvPr id="51" name="椭圆 50"/>
            <p:cNvSpPr/>
            <p:nvPr/>
          </p:nvSpPr>
          <p:spPr>
            <a:xfrm>
              <a:off x="2934621" y="4600141"/>
              <a:ext cx="6315511" cy="6315511"/>
            </a:xfrm>
            <a:prstGeom prst="ellipse">
              <a:avLst/>
            </a:prstGeom>
            <a:noFill/>
            <a:ln w="317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2" name="椭圆 51"/>
            <p:cNvSpPr/>
            <p:nvPr/>
          </p:nvSpPr>
          <p:spPr>
            <a:xfrm>
              <a:off x="5784057" y="4581156"/>
              <a:ext cx="73493" cy="7349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sp>
        <p:nvSpPr>
          <p:cNvPr id="53" name="椭圆 52"/>
          <p:cNvSpPr/>
          <p:nvPr/>
        </p:nvSpPr>
        <p:spPr>
          <a:xfrm>
            <a:off x="2308619" y="5378449"/>
            <a:ext cx="60699" cy="606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4" name="椭圆 53"/>
          <p:cNvSpPr/>
          <p:nvPr/>
        </p:nvSpPr>
        <p:spPr>
          <a:xfrm>
            <a:off x="2067074" y="6702424"/>
            <a:ext cx="60699" cy="606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5" name="椭圆 54"/>
          <p:cNvSpPr/>
          <p:nvPr/>
        </p:nvSpPr>
        <p:spPr>
          <a:xfrm>
            <a:off x="2257102" y="3751297"/>
            <a:ext cx="60699" cy="606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6" name="椭圆 55"/>
          <p:cNvSpPr/>
          <p:nvPr/>
        </p:nvSpPr>
        <p:spPr>
          <a:xfrm>
            <a:off x="4487377" y="2668285"/>
            <a:ext cx="60699" cy="606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7" name="椭圆 56"/>
          <p:cNvSpPr/>
          <p:nvPr/>
        </p:nvSpPr>
        <p:spPr>
          <a:xfrm>
            <a:off x="1261211" y="4554363"/>
            <a:ext cx="60699" cy="606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8" name="椭圆 57"/>
          <p:cNvSpPr/>
          <p:nvPr/>
        </p:nvSpPr>
        <p:spPr>
          <a:xfrm>
            <a:off x="2934622" y="3675336"/>
            <a:ext cx="46704" cy="46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9" name="椭圆 58"/>
          <p:cNvSpPr/>
          <p:nvPr/>
        </p:nvSpPr>
        <p:spPr>
          <a:xfrm>
            <a:off x="9659264" y="5150644"/>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60" name="椭圆 59"/>
          <p:cNvSpPr/>
          <p:nvPr/>
        </p:nvSpPr>
        <p:spPr>
          <a:xfrm>
            <a:off x="10750316" y="4516846"/>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61" name="椭圆 60"/>
          <p:cNvSpPr/>
          <p:nvPr/>
        </p:nvSpPr>
        <p:spPr>
          <a:xfrm>
            <a:off x="10993267" y="5616984"/>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62" name="椭圆 61"/>
          <p:cNvSpPr/>
          <p:nvPr/>
        </p:nvSpPr>
        <p:spPr>
          <a:xfrm>
            <a:off x="9906057" y="5940834"/>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63" name="椭圆 62"/>
          <p:cNvSpPr/>
          <p:nvPr/>
        </p:nvSpPr>
        <p:spPr>
          <a:xfrm>
            <a:off x="8910694" y="4736623"/>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64" name="椭圆 63"/>
          <p:cNvSpPr/>
          <p:nvPr/>
        </p:nvSpPr>
        <p:spPr>
          <a:xfrm>
            <a:off x="10606714" y="4999204"/>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65" name="椭圆 64"/>
          <p:cNvSpPr/>
          <p:nvPr/>
        </p:nvSpPr>
        <p:spPr>
          <a:xfrm>
            <a:off x="9858144" y="4585183"/>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nvGrpSpPr>
          <p:cNvPr id="66" name="组合 65"/>
          <p:cNvGrpSpPr/>
          <p:nvPr/>
        </p:nvGrpSpPr>
        <p:grpSpPr>
          <a:xfrm>
            <a:off x="10282390" y="1226875"/>
            <a:ext cx="1471759" cy="1471759"/>
            <a:chOff x="5693251" y="1928654"/>
            <a:chExt cx="1861469" cy="1861469"/>
          </a:xfrm>
        </p:grpSpPr>
        <p:sp>
          <p:nvSpPr>
            <p:cNvPr id="67" name="椭圆 66"/>
            <p:cNvSpPr/>
            <p:nvPr/>
          </p:nvSpPr>
          <p:spPr>
            <a:xfrm>
              <a:off x="5693251" y="1928654"/>
              <a:ext cx="1861469" cy="1861469"/>
            </a:xfrm>
            <a:prstGeom prst="ellipse">
              <a:avLst/>
            </a:prstGeom>
            <a:solidFill>
              <a:srgbClr val="EEF7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68" name="椭圆 67"/>
            <p:cNvSpPr/>
            <p:nvPr/>
          </p:nvSpPr>
          <p:spPr>
            <a:xfrm>
              <a:off x="6623985" y="2258588"/>
              <a:ext cx="559309" cy="559309"/>
            </a:xfrm>
            <a:prstGeom prst="ellipse">
              <a:avLst/>
            </a:prstGeom>
            <a:solidFill>
              <a:srgbClr val="DBE4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69" name="椭圆 68"/>
            <p:cNvSpPr/>
            <p:nvPr/>
          </p:nvSpPr>
          <p:spPr>
            <a:xfrm>
              <a:off x="6276140" y="2768735"/>
              <a:ext cx="269075" cy="269075"/>
            </a:xfrm>
            <a:prstGeom prst="ellipse">
              <a:avLst/>
            </a:prstGeom>
            <a:solidFill>
              <a:srgbClr val="DBE4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grpSp>
        <p:nvGrpSpPr>
          <p:cNvPr id="70" name="组合 69"/>
          <p:cNvGrpSpPr/>
          <p:nvPr/>
        </p:nvGrpSpPr>
        <p:grpSpPr>
          <a:xfrm>
            <a:off x="1300438" y="2919994"/>
            <a:ext cx="1035753" cy="628812"/>
            <a:chOff x="-1831478" y="4950226"/>
            <a:chExt cx="1035753" cy="628812"/>
          </a:xfrm>
        </p:grpSpPr>
        <p:grpSp>
          <p:nvGrpSpPr>
            <p:cNvPr id="71" name="组合 70"/>
            <p:cNvGrpSpPr/>
            <p:nvPr/>
          </p:nvGrpSpPr>
          <p:grpSpPr>
            <a:xfrm>
              <a:off x="-1646305" y="4950226"/>
              <a:ext cx="628812" cy="628812"/>
              <a:chOff x="-1692657" y="4950226"/>
              <a:chExt cx="628812" cy="628812"/>
            </a:xfrm>
          </p:grpSpPr>
          <p:sp>
            <p:nvSpPr>
              <p:cNvPr id="75" name="椭圆 74"/>
              <p:cNvSpPr/>
              <p:nvPr/>
            </p:nvSpPr>
            <p:spPr>
              <a:xfrm>
                <a:off x="-1692657" y="4950226"/>
                <a:ext cx="628812" cy="628812"/>
              </a:xfrm>
              <a:prstGeom prst="ellipse">
                <a:avLst/>
              </a:prstGeom>
              <a:solidFill>
                <a:srgbClr val="01A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76" name="椭圆 75"/>
              <p:cNvSpPr/>
              <p:nvPr/>
            </p:nvSpPr>
            <p:spPr>
              <a:xfrm>
                <a:off x="-1485202" y="5252422"/>
                <a:ext cx="258905" cy="258905"/>
              </a:xfrm>
              <a:prstGeom prst="ellipse">
                <a:avLst/>
              </a:prstGeom>
              <a:solidFill>
                <a:srgbClr val="03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77" name="椭圆 76"/>
              <p:cNvSpPr/>
              <p:nvPr/>
            </p:nvSpPr>
            <p:spPr>
              <a:xfrm>
                <a:off x="-1609395" y="5228556"/>
                <a:ext cx="69820" cy="69820"/>
              </a:xfrm>
              <a:prstGeom prst="ellipse">
                <a:avLst/>
              </a:prstGeom>
              <a:solidFill>
                <a:srgbClr val="03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78" name="椭圆 77"/>
              <p:cNvSpPr/>
              <p:nvPr/>
            </p:nvSpPr>
            <p:spPr>
              <a:xfrm>
                <a:off x="-1296117" y="5092680"/>
                <a:ext cx="69820" cy="69820"/>
              </a:xfrm>
              <a:prstGeom prst="ellipse">
                <a:avLst/>
              </a:prstGeom>
              <a:solidFill>
                <a:srgbClr val="4BBD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79" name="任意多边形 78"/>
              <p:cNvSpPr/>
              <p:nvPr/>
            </p:nvSpPr>
            <p:spPr>
              <a:xfrm>
                <a:off x="-1688885" y="5011354"/>
                <a:ext cx="537207" cy="567684"/>
              </a:xfrm>
              <a:custGeom>
                <a:avLst/>
                <a:gdLst>
                  <a:gd name="connsiteX0" fmla="*/ 129610 w 537207"/>
                  <a:gd name="connsiteY0" fmla="*/ 0 h 567684"/>
                  <a:gd name="connsiteX1" fmla="*/ 91701 w 537207"/>
                  <a:gd name="connsiteY1" fmla="*/ 45947 h 567684"/>
                  <a:gd name="connsiteX2" fmla="*/ 38005 w 537207"/>
                  <a:gd name="connsiteY2" fmla="*/ 221735 h 567684"/>
                  <a:gd name="connsiteX3" fmla="*/ 352411 w 537207"/>
                  <a:gd name="connsiteY3" fmla="*/ 536141 h 567684"/>
                  <a:gd name="connsiteX4" fmla="*/ 528199 w 537207"/>
                  <a:gd name="connsiteY4" fmla="*/ 482445 h 567684"/>
                  <a:gd name="connsiteX5" fmla="*/ 537207 w 537207"/>
                  <a:gd name="connsiteY5" fmla="*/ 475013 h 567684"/>
                  <a:gd name="connsiteX6" fmla="*/ 536725 w 537207"/>
                  <a:gd name="connsiteY6" fmla="*/ 475597 h 567684"/>
                  <a:gd name="connsiteX7" fmla="*/ 314406 w 537207"/>
                  <a:gd name="connsiteY7" fmla="*/ 567684 h 567684"/>
                  <a:gd name="connsiteX8" fmla="*/ 0 w 537207"/>
                  <a:gd name="connsiteY8" fmla="*/ 253278 h 567684"/>
                  <a:gd name="connsiteX9" fmla="*/ 92087 w 537207"/>
                  <a:gd name="connsiteY9" fmla="*/ 30959 h 567684"/>
                  <a:gd name="connsiteX10" fmla="*/ 129610 w 537207"/>
                  <a:gd name="connsiteY10" fmla="*/ 0 h 567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7207" h="567684">
                    <a:moveTo>
                      <a:pt x="129610" y="0"/>
                    </a:moveTo>
                    <a:lnTo>
                      <a:pt x="91701" y="45947"/>
                    </a:lnTo>
                    <a:cubicBezTo>
                      <a:pt x="57800" y="96127"/>
                      <a:pt x="38005" y="156619"/>
                      <a:pt x="38005" y="221735"/>
                    </a:cubicBezTo>
                    <a:cubicBezTo>
                      <a:pt x="38005" y="395377"/>
                      <a:pt x="178769" y="536141"/>
                      <a:pt x="352411" y="536141"/>
                    </a:cubicBezTo>
                    <a:cubicBezTo>
                      <a:pt x="417527" y="536141"/>
                      <a:pt x="478019" y="516346"/>
                      <a:pt x="528199" y="482445"/>
                    </a:cubicBezTo>
                    <a:lnTo>
                      <a:pt x="537207" y="475013"/>
                    </a:lnTo>
                    <a:lnTo>
                      <a:pt x="536725" y="475597"/>
                    </a:lnTo>
                    <a:cubicBezTo>
                      <a:pt x="479829" y="532493"/>
                      <a:pt x="401227" y="567684"/>
                      <a:pt x="314406" y="567684"/>
                    </a:cubicBezTo>
                    <a:cubicBezTo>
                      <a:pt x="140764" y="567684"/>
                      <a:pt x="0" y="426920"/>
                      <a:pt x="0" y="253278"/>
                    </a:cubicBezTo>
                    <a:cubicBezTo>
                      <a:pt x="0" y="166457"/>
                      <a:pt x="35191" y="87856"/>
                      <a:pt x="92087" y="30959"/>
                    </a:cubicBezTo>
                    <a:lnTo>
                      <a:pt x="129610" y="0"/>
                    </a:lnTo>
                    <a:close/>
                  </a:path>
                </a:pathLst>
              </a:custGeom>
              <a:solidFill>
                <a:srgbClr val="00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sp>
          <p:nvSpPr>
            <p:cNvPr id="72" name="空心弧 71"/>
            <p:cNvSpPr/>
            <p:nvPr/>
          </p:nvSpPr>
          <p:spPr>
            <a:xfrm rot="20965188">
              <a:off x="-1831478" y="5028498"/>
              <a:ext cx="1035753" cy="438427"/>
            </a:xfrm>
            <a:prstGeom prst="blockArc">
              <a:avLst>
                <a:gd name="adj1" fmla="val 19028656"/>
                <a:gd name="adj2" fmla="val 12795267"/>
                <a:gd name="adj3" fmla="val 2635"/>
              </a:avLst>
            </a:prstGeom>
            <a:solidFill>
              <a:srgbClr val="C5C5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Times New Roman" panose="02020603050405020304" pitchFamily="18" charset="0"/>
                <a:cs typeface="Times New Roman" panose="02020603050405020304" pitchFamily="18" charset="0"/>
              </a:endParaRPr>
            </a:p>
          </p:txBody>
        </p:sp>
        <p:sp>
          <p:nvSpPr>
            <p:cNvPr id="73" name="椭圆 72"/>
            <p:cNvSpPr/>
            <p:nvPr/>
          </p:nvSpPr>
          <p:spPr>
            <a:xfrm>
              <a:off x="-1796601" y="5375773"/>
              <a:ext cx="49447" cy="49447"/>
            </a:xfrm>
            <a:prstGeom prst="ellipse">
              <a:avLst/>
            </a:prstGeom>
            <a:solidFill>
              <a:srgbClr val="00A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74" name="椭圆 73"/>
            <p:cNvSpPr/>
            <p:nvPr/>
          </p:nvSpPr>
          <p:spPr>
            <a:xfrm>
              <a:off x="-876263" y="5210601"/>
              <a:ext cx="75389" cy="75389"/>
            </a:xfrm>
            <a:prstGeom prst="ellipse">
              <a:avLst/>
            </a:prstGeom>
            <a:solidFill>
              <a:srgbClr val="00A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grpSp>
        <p:nvGrpSpPr>
          <p:cNvPr id="81" name="组合 80"/>
          <p:cNvGrpSpPr/>
          <p:nvPr/>
        </p:nvGrpSpPr>
        <p:grpSpPr>
          <a:xfrm>
            <a:off x="5170135" y="3679860"/>
            <a:ext cx="1839318" cy="380175"/>
            <a:chOff x="5300170" y="3739657"/>
            <a:chExt cx="1839318" cy="380175"/>
          </a:xfrm>
        </p:grpSpPr>
        <p:grpSp>
          <p:nvGrpSpPr>
            <p:cNvPr id="82" name="组合 81"/>
            <p:cNvGrpSpPr/>
            <p:nvPr/>
          </p:nvGrpSpPr>
          <p:grpSpPr>
            <a:xfrm>
              <a:off x="5312583" y="3739657"/>
              <a:ext cx="1826904" cy="380175"/>
              <a:chOff x="-7016931" y="5053020"/>
              <a:chExt cx="1826904" cy="380175"/>
            </a:xfrm>
          </p:grpSpPr>
          <p:sp>
            <p:nvSpPr>
              <p:cNvPr id="84" name="圆角矩形 83"/>
              <p:cNvSpPr/>
              <p:nvPr/>
            </p:nvSpPr>
            <p:spPr>
              <a:xfrm>
                <a:off x="-7016931" y="5091170"/>
                <a:ext cx="1826904" cy="342025"/>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85" name="圆角矩形 84"/>
              <p:cNvSpPr/>
              <p:nvPr/>
            </p:nvSpPr>
            <p:spPr>
              <a:xfrm>
                <a:off x="-7016931" y="5053020"/>
                <a:ext cx="1826904" cy="342025"/>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sp>
          <p:nvSpPr>
            <p:cNvPr id="83" name="文本框 82"/>
            <p:cNvSpPr txBox="1"/>
            <p:nvPr/>
          </p:nvSpPr>
          <p:spPr>
            <a:xfrm>
              <a:off x="5300170" y="3754834"/>
              <a:ext cx="1839318" cy="338554"/>
            </a:xfrm>
            <a:prstGeom prst="rect">
              <a:avLst/>
            </a:prstGeom>
            <a:noFill/>
          </p:spPr>
          <p:txBody>
            <a:bodyPr wrap="square" rtlCol="0">
              <a:spAutoFit/>
            </a:bodyPr>
            <a:lstStyle/>
            <a:p>
              <a:pPr algn="ctr"/>
              <a:r>
                <a:rPr lang="en-US" altLang="zh-CN" sz="1600" b="1" dirty="0" smtClean="0">
                  <a:latin typeface="Times New Roman" panose="02020603050405020304" pitchFamily="18" charset="0"/>
                  <a:cs typeface="Times New Roman" panose="02020603050405020304" pitchFamily="18" charset="0"/>
                </a:rPr>
                <a:t>NHÓM 2NT</a:t>
              </a:r>
              <a:endParaRPr lang="zh-CN" altLang="en-US" sz="1600" b="1" dirty="0">
                <a:latin typeface="Times New Roman" panose="02020603050405020304" pitchFamily="18" charset="0"/>
                <a:cs typeface="Times New Roman" panose="02020603050405020304" pitchFamily="18" charset="0"/>
              </a:endParaRPr>
            </a:p>
          </p:txBody>
        </p:sp>
      </p:grpSp>
      <p:pic>
        <p:nvPicPr>
          <p:cNvPr id="86" name="图片 85"/>
          <p:cNvPicPr>
            <a:picLocks noChangeAspect="1"/>
          </p:cNvPicPr>
          <p:nvPr/>
        </p:nvPicPr>
        <p:blipFill>
          <a:blip r:embed="rId7"/>
          <a:stretch>
            <a:fillRect/>
          </a:stretch>
        </p:blipFill>
        <p:spPr>
          <a:xfrm>
            <a:off x="3869928" y="5270794"/>
            <a:ext cx="4452144" cy="4426259"/>
          </a:xfrm>
          <a:prstGeom prst="rect">
            <a:avLst/>
          </a:prstGeom>
        </p:spPr>
      </p:pic>
      <p:pic>
        <p:nvPicPr>
          <p:cNvPr id="88" name="Youth Oriented(年轻,活力)-31 Prism_爱给网_2gei_com">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905875" y="-1177925"/>
            <a:ext cx="609600" cy="609600"/>
          </a:xfrm>
          <a:prstGeom prst="rect">
            <a:avLst/>
          </a:prstGeom>
        </p:spPr>
      </p:pic>
      <p:sp>
        <p:nvSpPr>
          <p:cNvPr id="87" name="矩形 86"/>
          <p:cNvSpPr/>
          <p:nvPr/>
        </p:nvSpPr>
        <p:spPr>
          <a:xfrm>
            <a:off x="1843936" y="1665519"/>
            <a:ext cx="8526886" cy="1692771"/>
          </a:xfrm>
          <a:prstGeom prst="rect">
            <a:avLst/>
          </a:prstGeom>
        </p:spPr>
        <p:txBody>
          <a:bodyPr wrap="none">
            <a:spAutoFit/>
          </a:bodyPr>
          <a:lstStyle/>
          <a:p>
            <a:pPr algn="ctr"/>
            <a:r>
              <a:rPr lang="en-US" altLang="zh-CN" sz="3400" b="1" dirty="0" smtClean="0">
                <a:solidFill>
                  <a:schemeClr val="bg1"/>
                </a:solidFill>
                <a:latin typeface="Times New Roman" panose="02020603050405020304" pitchFamily="18" charset="0"/>
                <a:cs typeface="Times New Roman" panose="02020603050405020304" pitchFamily="18" charset="0"/>
              </a:rPr>
              <a:t>TÌM HIỂU MÔ HÌNH CHUỖI CUNG ỨNG</a:t>
            </a:r>
          </a:p>
          <a:p>
            <a:pPr algn="ctr"/>
            <a:r>
              <a:rPr lang="en-US" altLang="zh-CN" sz="3400" b="1" dirty="0" smtClean="0">
                <a:solidFill>
                  <a:schemeClr val="bg1"/>
                </a:solidFill>
                <a:latin typeface="Times New Roman" panose="02020603050405020304" pitchFamily="18" charset="0"/>
                <a:cs typeface="Times New Roman" panose="02020603050405020304" pitchFamily="18" charset="0"/>
              </a:rPr>
              <a:t>CÔNG TY CỔ PHẦN DỆT MAY HÒA THỌ</a:t>
            </a:r>
          </a:p>
          <a:p>
            <a:pPr algn="ctr">
              <a:lnSpc>
                <a:spcPct val="150000"/>
              </a:lnSpc>
            </a:pPr>
            <a:r>
              <a:rPr lang="en-US" altLang="zh-CN" sz="2400" dirty="0" smtClean="0">
                <a:solidFill>
                  <a:schemeClr val="bg1"/>
                </a:solidFill>
                <a:latin typeface="Times New Roman" panose="02020603050405020304" pitchFamily="18" charset="0"/>
                <a:ea typeface="Kozuka Gothic Pr6N EL" panose="020B0200000000000000" pitchFamily="34" charset="-128"/>
                <a:cs typeface="Times New Roman" panose="02020603050405020304" pitchFamily="18" charset="0"/>
              </a:rPr>
              <a:t>NHÀ MÁY MAY VESTON HÒA THỌ</a:t>
            </a:r>
            <a:endParaRPr lang="en-US" altLang="zh-CN" sz="2400" dirty="0">
              <a:solidFill>
                <a:schemeClr val="bg1"/>
              </a:solidFill>
              <a:latin typeface="Times New Roman" panose="02020603050405020304" pitchFamily="18" charset="0"/>
              <a:ea typeface="Kozuka Gothic Pr6N EL" panose="020B0200000000000000" pitchFamily="34" charset="-128"/>
              <a:cs typeface="Times New Roman" panose="02020603050405020304" pitchFamily="18" charset="0"/>
            </a:endParaRPr>
          </a:p>
        </p:txBody>
      </p:sp>
    </p:spTree>
    <p:extLst>
      <p:ext uri="{BB962C8B-B14F-4D97-AF65-F5344CB8AC3E}">
        <p14:creationId xmlns:p14="http://schemas.microsoft.com/office/powerpoint/2010/main" val="341298066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10800000">
                                      <p:cBhvr>
                                        <p:cTn id="6" dur="10000" fill="hold"/>
                                        <p:tgtEl>
                                          <p:spTgt spid="36"/>
                                        </p:tgtEl>
                                        <p:attrNameLst>
                                          <p:attrName>r</p:attrName>
                                        </p:attrNameLst>
                                      </p:cBhvr>
                                    </p:animRot>
                                  </p:childTnLst>
                                </p:cTn>
                              </p:par>
                              <p:par>
                                <p:cTn id="7" presetID="8" presetClass="emph" presetSubtype="0" fill="hold" nodeType="withEffect">
                                  <p:stCondLst>
                                    <p:cond delay="0"/>
                                  </p:stCondLst>
                                  <p:childTnLst>
                                    <p:animRot by="10800000">
                                      <p:cBhvr>
                                        <p:cTn id="8" dur="8000" fill="hold"/>
                                        <p:tgtEl>
                                          <p:spTgt spid="39"/>
                                        </p:tgtEl>
                                        <p:attrNameLst>
                                          <p:attrName>r</p:attrName>
                                        </p:attrNameLst>
                                      </p:cBhvr>
                                    </p:animRot>
                                  </p:childTnLst>
                                </p:cTn>
                              </p:par>
                              <p:par>
                                <p:cTn id="9" presetID="8" presetClass="emph" presetSubtype="0" fill="hold" nodeType="withEffect">
                                  <p:stCondLst>
                                    <p:cond delay="0"/>
                                  </p:stCondLst>
                                  <p:childTnLst>
                                    <p:animRot by="21600000">
                                      <p:cBhvr>
                                        <p:cTn id="10" dur="5000" fill="hold"/>
                                        <p:tgtEl>
                                          <p:spTgt spid="47"/>
                                        </p:tgtEl>
                                        <p:attrNameLst>
                                          <p:attrName>r</p:attrName>
                                        </p:attrNameLst>
                                      </p:cBhvr>
                                    </p:animRot>
                                  </p:childTnLst>
                                </p:cTn>
                              </p:par>
                              <p:par>
                                <p:cTn id="11" presetID="8" presetClass="emph" presetSubtype="0" fill="hold" nodeType="withEffect">
                                  <p:stCondLst>
                                    <p:cond delay="0"/>
                                  </p:stCondLst>
                                  <p:childTnLst>
                                    <p:animRot by="-21600000">
                                      <p:cBhvr>
                                        <p:cTn id="12" dur="5000" fill="hold"/>
                                        <p:tgtEl>
                                          <p:spTgt spid="44"/>
                                        </p:tgtEl>
                                        <p:attrNameLst>
                                          <p:attrName>r</p:attrName>
                                        </p:attrNameLst>
                                      </p:cBhvr>
                                    </p:animRot>
                                  </p:childTnLst>
                                </p:cTn>
                              </p:par>
                              <p:par>
                                <p:cTn id="13" presetID="8" presetClass="emph" presetSubtype="0" repeatCount="2000" fill="hold" nodeType="withEffect">
                                  <p:stCondLst>
                                    <p:cond delay="0"/>
                                  </p:stCondLst>
                                  <p:childTnLst>
                                    <p:animRot by="21600000">
                                      <p:cBhvr>
                                        <p:cTn id="14" dur="2500" fill="hold"/>
                                        <p:tgtEl>
                                          <p:spTgt spid="50"/>
                                        </p:tgtEl>
                                        <p:attrNameLst>
                                          <p:attrName>r</p:attrName>
                                        </p:attrNameLst>
                                      </p:cBhvr>
                                    </p:animRot>
                                  </p:childTnLst>
                                </p:cTn>
                              </p:par>
                              <p:par>
                                <p:cTn id="15" presetID="0" presetClass="path" presetSubtype="0" fill="hold" grpId="0" nodeType="withEffect">
                                  <p:stCondLst>
                                    <p:cond delay="0"/>
                                  </p:stCondLst>
                                  <p:childTnLst>
                                    <p:animMotion origin="layout" path="M 3.125E-6 -0.00047 L 3.125E-6 0.00023 C 0.00338 -0.00533 -0.04297 0.04398 0.00963 -0.01505 C 0.10091 -0.1294 0.43854 -0.64491 0.54713 -0.68334 L 0.64739 -0.32269 C 0.48346 -0.27685 0.32968 -0.17732 0.16588 -0.13148 C 0.01484 -0.3331 0.03372 -0.35857 -0.11719 -0.55996 " pathEditMode="relative" rAng="0" ptsTypes="AAAAAAA">
                                      <p:cBhvr>
                                        <p:cTn id="16" dur="10000" fill="hold"/>
                                        <p:tgtEl>
                                          <p:spTgt spid="53"/>
                                        </p:tgtEl>
                                        <p:attrNameLst>
                                          <p:attrName>ppt_x</p:attrName>
                                          <p:attrName>ppt_y</p:attrName>
                                        </p:attrNameLst>
                                      </p:cBhvr>
                                      <p:rCtr x="26510" y="-33426"/>
                                    </p:animMotion>
                                  </p:childTnLst>
                                </p:cTn>
                              </p:par>
                              <p:par>
                                <p:cTn id="17" presetID="0" presetClass="path" presetSubtype="0" fill="hold" grpId="0" nodeType="withEffect">
                                  <p:stCondLst>
                                    <p:cond delay="3300"/>
                                  </p:stCondLst>
                                  <p:childTnLst>
                                    <p:animMotion origin="layout" path="M 0.00039 -0.00092 L 0.00039 -0.00069 C 0.00312 -0.00602 -0.04271 0.04352 0.00989 -0.01551 C 0.10065 -0.12986 0.00273 -0.83264 0.11106 -0.87083 L 0.82252 -0.49004 C 0.77057 -0.28078 0.77708 -0.09213 0.72539 0.1176 C 0.72187 0.11135 -0.03829 -0.09375 -0.18907 -0.2956 " pathEditMode="relative" rAng="0" ptsTypes="AAAAAAA">
                                      <p:cBhvr>
                                        <p:cTn id="18" dur="7000" fill="hold"/>
                                        <p:tgtEl>
                                          <p:spTgt spid="54"/>
                                        </p:tgtEl>
                                        <p:attrNameLst>
                                          <p:attrName>ppt_x</p:attrName>
                                          <p:attrName>ppt_y</p:attrName>
                                        </p:attrNameLst>
                                      </p:cBhvr>
                                      <p:rCtr x="31628" y="-37569"/>
                                    </p:animMotion>
                                  </p:childTnLst>
                                </p:cTn>
                              </p:par>
                              <p:par>
                                <p:cTn id="19" presetID="0" presetClass="path" presetSubtype="0" fill="hold" grpId="0" nodeType="withEffect">
                                  <p:stCondLst>
                                    <p:cond delay="2100"/>
                                  </p:stCondLst>
                                  <p:childTnLst>
                                    <p:animMotion origin="layout" path="M -0.00026 -0.00023 L -0.00026 1.11111E-6 C 0.00247 -0.00556 -0.04362 0.04421 0.00911 -0.01482 C 0.1 -0.12917 -0.47591 -0.61505 -0.42747 -0.74445 C -0.1901 -0.61875 0.32201 -0.60394 0.55964 -0.47685 C 0.50729 -0.26783 0.26302 0.00787 0.21159 0.21898 C 0.20755 0.21204 -0.03893 -0.09329 -0.18971 -0.29445 " pathEditMode="relative" rAng="0" ptsTypes="AAAAAAA">
                                      <p:cBhvr>
                                        <p:cTn id="20" dur="8000" fill="hold"/>
                                        <p:tgtEl>
                                          <p:spTgt spid="55"/>
                                        </p:tgtEl>
                                        <p:attrNameLst>
                                          <p:attrName>ppt_x</p:attrName>
                                          <p:attrName>ppt_y</p:attrName>
                                        </p:attrNameLst>
                                      </p:cBhvr>
                                      <p:rCtr x="6484" y="-26250"/>
                                    </p:animMotion>
                                  </p:childTnLst>
                                </p:cTn>
                              </p:par>
                              <p:par>
                                <p:cTn id="21" presetID="0" presetClass="path" presetSubtype="0" fill="hold" grpId="0" nodeType="withEffect">
                                  <p:stCondLst>
                                    <p:cond delay="0"/>
                                  </p:stCondLst>
                                  <p:childTnLst>
                                    <p:animMotion origin="layout" path="M 0.62604 0.35486 C 0.62604 0.35486 0.49753 0.20139 0.44388 0.0787 C 0.39024 -0.04352 0.36146 -0.38403 0.3043 -0.37986 C 0.20196 -0.33982 0.26211 0.00741 0.21068 0.21898 C 0.20664 0.21042 -0.03945 -0.09491 -0.18971 -0.29491 " pathEditMode="relative" rAng="0" ptsTypes="AAAAA">
                                      <p:cBhvr>
                                        <p:cTn id="22" dur="5000" fill="hold"/>
                                        <p:tgtEl>
                                          <p:spTgt spid="56"/>
                                        </p:tgtEl>
                                        <p:attrNameLst>
                                          <p:attrName>ppt_x</p:attrName>
                                          <p:attrName>ppt_y</p:attrName>
                                        </p:attrNameLst>
                                      </p:cBhvr>
                                      <p:rCtr x="-40781" y="-36736"/>
                                    </p:animMotion>
                                  </p:childTnLst>
                                </p:cTn>
                              </p:par>
                              <p:par>
                                <p:cTn id="23" presetID="0" presetClass="path" presetSubtype="0" fill="hold" grpId="0" nodeType="withEffect">
                                  <p:stCondLst>
                                    <p:cond delay="2900"/>
                                  </p:stCondLst>
                                  <p:childTnLst>
                                    <p:animMotion origin="layout" path="M -0.00013 -0.00093 L -0.00013 -0.00023 C 0.00352 -0.00579 -0.04284 0.04375 0.00963 -0.01528 C 0.10091 -0.12986 0.11367 -0.50741 0.22187 -0.5463 L 0.60573 -0.3007 C 0.47344 -0.11482 0.13802 0.24537 0.00573 0.43148 C -0.07565 0.20555 0.0444 -0.05556 -0.10625 -0.25602 " pathEditMode="relative" rAng="0" ptsTypes="AAAAAAA">
                                      <p:cBhvr>
                                        <p:cTn id="24" dur="5000" fill="hold"/>
                                        <p:tgtEl>
                                          <p:spTgt spid="57"/>
                                        </p:tgtEl>
                                        <p:attrNameLst>
                                          <p:attrName>ppt_x</p:attrName>
                                          <p:attrName>ppt_y</p:attrName>
                                        </p:attrNameLst>
                                      </p:cBhvr>
                                      <p:rCtr x="24987" y="-5648"/>
                                    </p:animMotion>
                                  </p:childTnLst>
                                </p:cTn>
                              </p:par>
                              <p:par>
                                <p:cTn id="25" presetID="0" presetClass="path" presetSubtype="0" fill="hold" grpId="0" nodeType="withEffect">
                                  <p:stCondLst>
                                    <p:cond delay="0"/>
                                  </p:stCondLst>
                                  <p:childTnLst>
                                    <p:animMotion origin="layout" path="M 0.00039 -0.00023 L 0.00039 0.00023 C 0.00351 -0.00532 -0.04271 0.04421 0.00989 -0.01504 C 0.10104 -0.12916 0.4388 -0.64444 0.54726 -0.68333 L 0.66094 -0.24838 L 0.26406 0.30926 L -0.18906 -0.29467 " pathEditMode="relative" rAng="0" ptsTypes="AAAAAAA">
                                      <p:cBhvr>
                                        <p:cTn id="26" dur="5000" fill="hold"/>
                                        <p:tgtEl>
                                          <p:spTgt spid="58"/>
                                        </p:tgtEl>
                                        <p:attrNameLst>
                                          <p:attrName>ppt_x</p:attrName>
                                          <p:attrName>ppt_y</p:attrName>
                                        </p:attrNameLst>
                                      </p:cBhvr>
                                      <p:rCtr x="23555" y="-18681"/>
                                    </p:animMotion>
                                  </p:childTnLst>
                                </p:cTn>
                              </p:par>
                              <p:par>
                                <p:cTn id="27" presetID="0" presetClass="path" presetSubtype="0" fill="hold" grpId="0" nodeType="withEffect">
                                  <p:stCondLst>
                                    <p:cond delay="3700"/>
                                  </p:stCondLst>
                                  <p:childTnLst>
                                    <p:animMotion origin="layout" path="M -0.0043 -0.0081 L -0.0043 -0.00787 L -0.24479 -0.64514 L -0.79232 -0.425 L -0.66992 0.34745 L -0.33164 -0.33403 L -0.01263 -0.19005 L 0.12774 0.35185 L 0.20638 0.17616 " pathEditMode="relative" rAng="0" ptsTypes="AAAAAAAAA">
                                      <p:cBhvr>
                                        <p:cTn id="28" dur="5000" fill="hold"/>
                                        <p:tgtEl>
                                          <p:spTgt spid="59"/>
                                        </p:tgtEl>
                                        <p:attrNameLst>
                                          <p:attrName>ppt_x</p:attrName>
                                          <p:attrName>ppt_y</p:attrName>
                                        </p:attrNameLst>
                                      </p:cBhvr>
                                      <p:rCtr x="-28867" y="-13866"/>
                                    </p:animMotion>
                                  </p:childTnLst>
                                </p:cTn>
                              </p:par>
                              <p:par>
                                <p:cTn id="29" presetID="0" presetClass="path" presetSubtype="0" fill="hold" grpId="0" nodeType="withEffect">
                                  <p:stCondLst>
                                    <p:cond delay="0"/>
                                  </p:stCondLst>
                                  <p:childTnLst>
                                    <p:animMotion origin="layout" path="M -0.00026 -0.0007 L -0.00026 -0.00046 L -0.24062 -0.63704 L -0.78789 -0.41783 C -0.78164 -0.18056 -0.77539 0.05625 -0.76901 0.29329 L -0.39388 -0.47014 L -0.00833 -0.18195 L -0.08815 0.45092 C -0.06184 0.39236 0.09271 0.09861 0.11914 0.03958 " pathEditMode="relative" rAng="0" ptsTypes="AAAAAAAAA">
                                      <p:cBhvr>
                                        <p:cTn id="30" dur="5000" fill="hold"/>
                                        <p:tgtEl>
                                          <p:spTgt spid="60"/>
                                        </p:tgtEl>
                                        <p:attrNameLst>
                                          <p:attrName>ppt_x</p:attrName>
                                          <p:attrName>ppt_y</p:attrName>
                                        </p:attrNameLst>
                                      </p:cBhvr>
                                      <p:rCtr x="-33411" y="-9236"/>
                                    </p:animMotion>
                                  </p:childTnLst>
                                </p:cTn>
                              </p:par>
                              <p:par>
                                <p:cTn id="31" presetID="0" presetClass="path" presetSubtype="0" fill="hold" grpId="0" nodeType="withEffect">
                                  <p:stCondLst>
                                    <p:cond delay="1000"/>
                                  </p:stCondLst>
                                  <p:childTnLst>
                                    <p:animMotion origin="layout" path="M -0.00013 -0.0007 L -0.00013 -0.00047 L -0.46485 -0.71112 L -0.9056 -0.62107 L -0.87279 0.27893 L -0.32722 -0.32663 L 0.09244 -0.46343 C 0.10573 -0.18959 -0.01237 -0.08172 -0.1168 0.28402 C -0.09076 0.22476 0.07382 0.24074 0.10039 0.18194 " pathEditMode="relative" rAng="0" ptsTypes="AAAAAAAAA">
                                      <p:cBhvr>
                                        <p:cTn id="32" dur="5000" fill="hold"/>
                                        <p:tgtEl>
                                          <p:spTgt spid="61"/>
                                        </p:tgtEl>
                                        <p:attrNameLst>
                                          <p:attrName>ppt_x</p:attrName>
                                          <p:attrName>ppt_y</p:attrName>
                                        </p:attrNameLst>
                                      </p:cBhvr>
                                      <p:rCtr x="-40247" y="-21296"/>
                                    </p:animMotion>
                                  </p:childTnLst>
                                </p:cTn>
                              </p:par>
                              <p:par>
                                <p:cTn id="33" presetID="0" presetClass="path" presetSubtype="0" fill="hold" grpId="0" nodeType="withEffect">
                                  <p:stCondLst>
                                    <p:cond delay="0"/>
                                  </p:stCondLst>
                                  <p:childTnLst>
                                    <p:animMotion origin="layout" path="M -0.00013 -0.00047 L -0.00013 -0.00023 L -0.26367 -0.75949 L -0.81185 -0.17871 L -0.65429 0.23287 L -0.35494 -0.39514 L -0.00859 -0.18287 C 0.02995 -0.37107 0.07227 -0.5706 0.11081 -0.7588 C 0.13685 -0.81597 0.13555 0.29004 0.16146 0.23148 " pathEditMode="relative" rAng="0" ptsTypes="AAAAAAAAA">
                                      <p:cBhvr>
                                        <p:cTn id="34" dur="5000" fill="hold"/>
                                        <p:tgtEl>
                                          <p:spTgt spid="62"/>
                                        </p:tgtEl>
                                        <p:attrNameLst>
                                          <p:attrName>ppt_x</p:attrName>
                                          <p:attrName>ppt_y</p:attrName>
                                        </p:attrNameLst>
                                      </p:cBhvr>
                                      <p:rCtr x="-32513" y="-26343"/>
                                    </p:animMotion>
                                  </p:childTnLst>
                                </p:cTn>
                              </p:par>
                              <p:par>
                                <p:cTn id="35" presetID="0" presetClass="path" presetSubtype="0" fill="hold" grpId="0" nodeType="withEffect">
                                  <p:stCondLst>
                                    <p:cond delay="2100"/>
                                  </p:stCondLst>
                                  <p:childTnLst>
                                    <p:animMotion origin="layout" path="M -0.00429 -0.0081 L -0.00429 -0.00787 L -0.24479 -0.64514 L -0.79232 -0.425 L -0.66992 0.34746 L -0.33164 -0.33402 L -0.01263 -0.19004 L 0.12774 0.35185 L 0.20638 0.17616 " pathEditMode="relative" rAng="0" ptsTypes="AAAAAAAAA">
                                      <p:cBhvr>
                                        <p:cTn id="36" dur="5000" fill="hold"/>
                                        <p:tgtEl>
                                          <p:spTgt spid="63"/>
                                        </p:tgtEl>
                                        <p:attrNameLst>
                                          <p:attrName>ppt_x</p:attrName>
                                          <p:attrName>ppt_y</p:attrName>
                                        </p:attrNameLst>
                                      </p:cBhvr>
                                      <p:rCtr x="-28867" y="-13866"/>
                                    </p:animMotion>
                                  </p:childTnLst>
                                </p:cTn>
                              </p:par>
                              <p:par>
                                <p:cTn id="37" presetID="0" presetClass="path" presetSubtype="0" fill="hold" grpId="0" nodeType="withEffect">
                                  <p:stCondLst>
                                    <p:cond delay="0"/>
                                  </p:stCondLst>
                                  <p:childTnLst>
                                    <p:animMotion origin="layout" path="M -0.00013 1.11111E-6 L -0.00013 0.00023 L -0.24063 -0.63704 L -0.7879 -0.41736 L -0.66537 0.35555 L -0.32722 -0.32616 L -0.00834 -0.18195 L -0.13217 0.1331 C -0.10612 0.075 0.10013 -0.15556 0.1263 -0.21412 " pathEditMode="relative" rAng="0" ptsTypes="AAAAAAAAA">
                                      <p:cBhvr>
                                        <p:cTn id="38" dur="5000" fill="hold"/>
                                        <p:tgtEl>
                                          <p:spTgt spid="64"/>
                                        </p:tgtEl>
                                        <p:attrNameLst>
                                          <p:attrName>ppt_x</p:attrName>
                                          <p:attrName>ppt_y</p:attrName>
                                        </p:attrNameLst>
                                      </p:cBhvr>
                                      <p:rCtr x="-33073" y="-14074"/>
                                    </p:animMotion>
                                  </p:childTnLst>
                                </p:cTn>
                              </p:par>
                              <p:par>
                                <p:cTn id="39" presetID="0" presetClass="path" presetSubtype="0" fill="hold" grpId="0" nodeType="withEffect">
                                  <p:stCondLst>
                                    <p:cond delay="4800"/>
                                  </p:stCondLst>
                                  <p:childTnLst>
                                    <p:animMotion origin="layout" path="M 3.125E-6 -2.22222E-6 L 3.125E-6 0.00023 L -0.24076 -0.63703 L -0.78802 -0.41713 L -0.6655 0.35556 L -0.32748 -0.32592 L -0.00834 -0.18194 L 0.1319 0.35996 C 0.15807 0.30139 0.125 -0.50648 0.15117 -0.56504 " pathEditMode="relative" rAng="0" ptsTypes="AAAAAAAAA">
                                      <p:cBhvr>
                                        <p:cTn id="40" dur="5000" fill="hold"/>
                                        <p:tgtEl>
                                          <p:spTgt spid="65"/>
                                        </p:tgtEl>
                                        <p:attrNameLst>
                                          <p:attrName>ppt_x</p:attrName>
                                          <p:attrName>ppt_y</p:attrName>
                                        </p:attrNameLst>
                                      </p:cBhvr>
                                      <p:rCtr x="-31849" y="-13866"/>
                                    </p:animMotion>
                                  </p:childTnLst>
                                </p:cTn>
                              </p:par>
                              <p:par>
                                <p:cTn id="41" presetID="2" presetClass="entr" presetSubtype="6" decel="54000" fill="hold" nodeType="withEffect">
                                  <p:stCondLst>
                                    <p:cond delay="1500"/>
                                  </p:stCondLst>
                                  <p:childTnLst>
                                    <p:set>
                                      <p:cBhvr>
                                        <p:cTn id="42" dur="1" fill="hold">
                                          <p:stCondLst>
                                            <p:cond delay="0"/>
                                          </p:stCondLst>
                                        </p:cTn>
                                        <p:tgtEl>
                                          <p:spTgt spid="66"/>
                                        </p:tgtEl>
                                        <p:attrNameLst>
                                          <p:attrName>style.visibility</p:attrName>
                                        </p:attrNameLst>
                                      </p:cBhvr>
                                      <p:to>
                                        <p:strVal val="visible"/>
                                      </p:to>
                                    </p:set>
                                    <p:anim calcmode="lin" valueType="num">
                                      <p:cBhvr additive="base">
                                        <p:cTn id="43" dur="1750" fill="hold"/>
                                        <p:tgtEl>
                                          <p:spTgt spid="66"/>
                                        </p:tgtEl>
                                        <p:attrNameLst>
                                          <p:attrName>ppt_x</p:attrName>
                                        </p:attrNameLst>
                                      </p:cBhvr>
                                      <p:tavLst>
                                        <p:tav tm="0">
                                          <p:val>
                                            <p:strVal val="1+#ppt_w/2"/>
                                          </p:val>
                                        </p:tav>
                                        <p:tav tm="100000">
                                          <p:val>
                                            <p:strVal val="#ppt_x"/>
                                          </p:val>
                                        </p:tav>
                                      </p:tavLst>
                                    </p:anim>
                                    <p:anim calcmode="lin" valueType="num">
                                      <p:cBhvr additive="base">
                                        <p:cTn id="44" dur="1750" fill="hold"/>
                                        <p:tgtEl>
                                          <p:spTgt spid="66"/>
                                        </p:tgtEl>
                                        <p:attrNameLst>
                                          <p:attrName>ppt_y</p:attrName>
                                        </p:attrNameLst>
                                      </p:cBhvr>
                                      <p:tavLst>
                                        <p:tav tm="0">
                                          <p:val>
                                            <p:strVal val="1+#ppt_h/2"/>
                                          </p:val>
                                        </p:tav>
                                        <p:tav tm="100000">
                                          <p:val>
                                            <p:strVal val="#ppt_y"/>
                                          </p:val>
                                        </p:tav>
                                      </p:tavLst>
                                    </p:anim>
                                  </p:childTnLst>
                                </p:cTn>
                              </p:par>
                              <p:par>
                                <p:cTn id="45" presetID="8" presetClass="emph" presetSubtype="0" fill="hold" nodeType="withEffect">
                                  <p:stCondLst>
                                    <p:cond delay="1500"/>
                                  </p:stCondLst>
                                  <p:childTnLst>
                                    <p:animRot by="21600000">
                                      <p:cBhvr>
                                        <p:cTn id="46" dur="1750" fill="hold"/>
                                        <p:tgtEl>
                                          <p:spTgt spid="66"/>
                                        </p:tgtEl>
                                        <p:attrNameLst>
                                          <p:attrName>r</p:attrName>
                                        </p:attrNameLst>
                                      </p:cBhvr>
                                    </p:animRot>
                                  </p:childTnLst>
                                </p:cTn>
                              </p:par>
                              <p:par>
                                <p:cTn id="47" presetID="2" presetClass="entr" presetSubtype="12" decel="54000" fill="hold" nodeType="withEffect">
                                  <p:stCondLst>
                                    <p:cond delay="500"/>
                                  </p:stCondLst>
                                  <p:childTnLst>
                                    <p:set>
                                      <p:cBhvr>
                                        <p:cTn id="48" dur="1" fill="hold">
                                          <p:stCondLst>
                                            <p:cond delay="0"/>
                                          </p:stCondLst>
                                        </p:cTn>
                                        <p:tgtEl>
                                          <p:spTgt spid="70"/>
                                        </p:tgtEl>
                                        <p:attrNameLst>
                                          <p:attrName>style.visibility</p:attrName>
                                        </p:attrNameLst>
                                      </p:cBhvr>
                                      <p:to>
                                        <p:strVal val="visible"/>
                                      </p:to>
                                    </p:set>
                                    <p:anim calcmode="lin" valueType="num">
                                      <p:cBhvr additive="base">
                                        <p:cTn id="49" dur="1750" fill="hold"/>
                                        <p:tgtEl>
                                          <p:spTgt spid="70"/>
                                        </p:tgtEl>
                                        <p:attrNameLst>
                                          <p:attrName>ppt_x</p:attrName>
                                        </p:attrNameLst>
                                      </p:cBhvr>
                                      <p:tavLst>
                                        <p:tav tm="0">
                                          <p:val>
                                            <p:strVal val="0-#ppt_w/2"/>
                                          </p:val>
                                        </p:tav>
                                        <p:tav tm="100000">
                                          <p:val>
                                            <p:strVal val="#ppt_x"/>
                                          </p:val>
                                        </p:tav>
                                      </p:tavLst>
                                    </p:anim>
                                    <p:anim calcmode="lin" valueType="num">
                                      <p:cBhvr additive="base">
                                        <p:cTn id="50" dur="1750" fill="hold"/>
                                        <p:tgtEl>
                                          <p:spTgt spid="70"/>
                                        </p:tgtEl>
                                        <p:attrNameLst>
                                          <p:attrName>ppt_y</p:attrName>
                                        </p:attrNameLst>
                                      </p:cBhvr>
                                      <p:tavLst>
                                        <p:tav tm="0">
                                          <p:val>
                                            <p:strVal val="1+#ppt_h/2"/>
                                          </p:val>
                                        </p:tav>
                                        <p:tav tm="100000">
                                          <p:val>
                                            <p:strVal val="#ppt_y"/>
                                          </p:val>
                                        </p:tav>
                                      </p:tavLst>
                                    </p:anim>
                                  </p:childTnLst>
                                </p:cTn>
                              </p:par>
                              <p:par>
                                <p:cTn id="51" presetID="8" presetClass="emph" presetSubtype="0" fill="hold" nodeType="withEffect">
                                  <p:stCondLst>
                                    <p:cond delay="500"/>
                                  </p:stCondLst>
                                  <p:childTnLst>
                                    <p:animRot by="21600000">
                                      <p:cBhvr>
                                        <p:cTn id="52" dur="1750" fill="hold"/>
                                        <p:tgtEl>
                                          <p:spTgt spid="70"/>
                                        </p:tgtEl>
                                        <p:attrNameLst>
                                          <p:attrName>r</p:attrName>
                                        </p:attrNameLst>
                                      </p:cBhvr>
                                    </p:animRot>
                                  </p:childTnLst>
                                </p:cTn>
                              </p:par>
                              <p:par>
                                <p:cTn id="53" presetID="12" presetClass="entr" presetSubtype="1" fill="hold" nodeType="withEffect">
                                  <p:stCondLst>
                                    <p:cond delay="2750"/>
                                  </p:stCondLst>
                                  <p:childTnLst>
                                    <p:set>
                                      <p:cBhvr>
                                        <p:cTn id="54" dur="1" fill="hold">
                                          <p:stCondLst>
                                            <p:cond delay="0"/>
                                          </p:stCondLst>
                                        </p:cTn>
                                        <p:tgtEl>
                                          <p:spTgt spid="81"/>
                                        </p:tgtEl>
                                        <p:attrNameLst>
                                          <p:attrName>style.visibility</p:attrName>
                                        </p:attrNameLst>
                                      </p:cBhvr>
                                      <p:to>
                                        <p:strVal val="visible"/>
                                      </p:to>
                                    </p:set>
                                    <p:anim calcmode="lin" valueType="num">
                                      <p:cBhvr additive="base">
                                        <p:cTn id="55" dur="500"/>
                                        <p:tgtEl>
                                          <p:spTgt spid="81"/>
                                        </p:tgtEl>
                                        <p:attrNameLst>
                                          <p:attrName>ppt_y</p:attrName>
                                        </p:attrNameLst>
                                      </p:cBhvr>
                                      <p:tavLst>
                                        <p:tav tm="0">
                                          <p:val>
                                            <p:strVal val="#ppt_y-#ppt_h*1.125000"/>
                                          </p:val>
                                        </p:tav>
                                        <p:tav tm="100000">
                                          <p:val>
                                            <p:strVal val="#ppt_y"/>
                                          </p:val>
                                        </p:tav>
                                      </p:tavLst>
                                    </p:anim>
                                    <p:animEffect transition="in" filter="wipe(down)">
                                      <p:cBhvr>
                                        <p:cTn id="56" dur="500"/>
                                        <p:tgtEl>
                                          <p:spTgt spid="81"/>
                                        </p:tgtEl>
                                      </p:cBhvr>
                                    </p:animEffect>
                                  </p:childTnLst>
                                </p:cTn>
                              </p:par>
                              <p:par>
                                <p:cTn id="57" presetID="8" presetClass="emph" presetSubtype="0" fill="hold" nodeType="withEffect">
                                  <p:stCondLst>
                                    <p:cond delay="0"/>
                                  </p:stCondLst>
                                  <p:childTnLst>
                                    <p:animRot by="10800000">
                                      <p:cBhvr>
                                        <p:cTn id="58" dur="5000" fill="hold"/>
                                        <p:tgtEl>
                                          <p:spTgt spid="86"/>
                                        </p:tgtEl>
                                        <p:attrNameLst>
                                          <p:attrName>r</p:attrName>
                                        </p:attrNameLst>
                                      </p:cBhvr>
                                    </p:animRot>
                                  </p:childTnLst>
                                </p:cTn>
                              </p:par>
                              <p:par>
                                <p:cTn id="59" presetID="1" presetClass="mediacall" presetSubtype="0" fill="hold" nodeType="withEffect">
                                  <p:stCondLst>
                                    <p:cond delay="0"/>
                                  </p:stCondLst>
                                  <p:childTnLst>
                                    <p:cmd type="call" cmd="playFrom(0)">
                                      <p:cBhvr>
                                        <p:cTn id="60" dur="1" fill="hold"/>
                                        <p:tgtEl>
                                          <p:spTgt spid="88"/>
                                        </p:tgtEl>
                                      </p:cBhvr>
                                    </p:cmd>
                                  </p:childTnLst>
                                </p:cTn>
                              </p:par>
                              <p:par>
                                <p:cTn id="61" presetID="23" presetClass="entr" presetSubtype="16" fill="hold" grpId="0" nodeType="withEffect">
                                  <p:stCondLst>
                                    <p:cond delay="0"/>
                                  </p:stCondLst>
                                  <p:iterate type="lt">
                                    <p:tmPct val="10000"/>
                                  </p:iterate>
                                  <p:childTnLst>
                                    <p:set>
                                      <p:cBhvr>
                                        <p:cTn id="62" dur="1" fill="hold">
                                          <p:stCondLst>
                                            <p:cond delay="0"/>
                                          </p:stCondLst>
                                        </p:cTn>
                                        <p:tgtEl>
                                          <p:spTgt spid="87"/>
                                        </p:tgtEl>
                                        <p:attrNameLst>
                                          <p:attrName>style.visibility</p:attrName>
                                        </p:attrNameLst>
                                      </p:cBhvr>
                                      <p:to>
                                        <p:strVal val="visible"/>
                                      </p:to>
                                    </p:set>
                                    <p:anim calcmode="lin" valueType="num">
                                      <p:cBhvr>
                                        <p:cTn id="63" dur="1000" fill="hold"/>
                                        <p:tgtEl>
                                          <p:spTgt spid="87"/>
                                        </p:tgtEl>
                                        <p:attrNameLst>
                                          <p:attrName>ppt_w</p:attrName>
                                        </p:attrNameLst>
                                      </p:cBhvr>
                                      <p:tavLst>
                                        <p:tav tm="0">
                                          <p:val>
                                            <p:fltVal val="0"/>
                                          </p:val>
                                        </p:tav>
                                        <p:tav tm="100000">
                                          <p:val>
                                            <p:strVal val="#ppt_w"/>
                                          </p:val>
                                        </p:tav>
                                      </p:tavLst>
                                    </p:anim>
                                    <p:anim calcmode="lin" valueType="num">
                                      <p:cBhvr>
                                        <p:cTn id="64" dur="1000" fill="hold"/>
                                        <p:tgtEl>
                                          <p:spTgt spid="8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65" repeatCount="indefinite" fill="hold" display="0">
                  <p:stCondLst>
                    <p:cond delay="indefinite"/>
                  </p:stCondLst>
                  <p:endCondLst>
                    <p:cond evt="onStopAudio" delay="0">
                      <p:tgtEl>
                        <p:sldTgt/>
                      </p:tgtEl>
                    </p:cond>
                  </p:endCondLst>
                </p:cTn>
                <p:tgtEl>
                  <p:spTgt spid="88"/>
                </p:tgtEl>
              </p:cMediaNode>
            </p:audio>
          </p:childTnLst>
        </p:cTn>
      </p:par>
    </p:tnLst>
    <p:bldLst>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8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472305" y="706612"/>
            <a:ext cx="5452852" cy="5452852"/>
            <a:chOff x="2123172" y="3429000"/>
            <a:chExt cx="7945656" cy="7945656"/>
          </a:xfrm>
        </p:grpSpPr>
        <p:pic>
          <p:nvPicPr>
            <p:cNvPr id="3" name="图片 2"/>
            <p:cNvPicPr>
              <a:picLocks noChangeAspect="1"/>
            </p:cNvPicPr>
            <p:nvPr/>
          </p:nvPicPr>
          <p:blipFill>
            <a:blip r:embed="rId3"/>
            <a:stretch>
              <a:fillRect/>
            </a:stretch>
          </p:blipFill>
          <p:spPr>
            <a:xfrm>
              <a:off x="2529114" y="3839027"/>
              <a:ext cx="7398669" cy="7070568"/>
            </a:xfrm>
            <a:prstGeom prst="rect">
              <a:avLst/>
            </a:prstGeom>
          </p:spPr>
        </p:pic>
        <p:sp>
          <p:nvSpPr>
            <p:cNvPr id="4" name="椭圆 3"/>
            <p:cNvSpPr/>
            <p:nvPr/>
          </p:nvSpPr>
          <p:spPr>
            <a:xfrm>
              <a:off x="2123172" y="3429000"/>
              <a:ext cx="7945656" cy="794565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2914238" y="247238"/>
            <a:ext cx="6363524" cy="6363524"/>
            <a:chOff x="7189663" y="-274890"/>
            <a:chExt cx="5046198" cy="5046198"/>
          </a:xfrm>
        </p:grpSpPr>
        <p:pic>
          <p:nvPicPr>
            <p:cNvPr id="6" name="图片 5"/>
            <p:cNvPicPr>
              <a:picLocks noChangeAspect="1"/>
            </p:cNvPicPr>
            <p:nvPr/>
          </p:nvPicPr>
          <p:blipFill>
            <a:blip r:embed="rId4"/>
            <a:stretch>
              <a:fillRect/>
            </a:stretch>
          </p:blipFill>
          <p:spPr>
            <a:xfrm>
              <a:off x="7725690" y="190214"/>
              <a:ext cx="4015437" cy="4057943"/>
            </a:xfrm>
            <a:prstGeom prst="rect">
              <a:avLst/>
            </a:prstGeom>
          </p:spPr>
        </p:pic>
        <p:sp>
          <p:nvSpPr>
            <p:cNvPr id="7" name="椭圆 6"/>
            <p:cNvSpPr/>
            <p:nvPr/>
          </p:nvSpPr>
          <p:spPr>
            <a:xfrm>
              <a:off x="7189663" y="-274890"/>
              <a:ext cx="5046198" cy="504619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椭圆 7"/>
          <p:cNvSpPr/>
          <p:nvPr/>
        </p:nvSpPr>
        <p:spPr>
          <a:xfrm>
            <a:off x="3648160" y="981160"/>
            <a:ext cx="4895681" cy="4895681"/>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3928933" y="1261933"/>
            <a:ext cx="4334135" cy="4334135"/>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3650646" y="983646"/>
            <a:ext cx="4890709" cy="4890709"/>
            <a:chOff x="2529114" y="3842651"/>
            <a:chExt cx="7126526" cy="7126526"/>
          </a:xfrm>
        </p:grpSpPr>
        <p:sp>
          <p:nvSpPr>
            <p:cNvPr id="11" name="椭圆 10"/>
            <p:cNvSpPr/>
            <p:nvPr/>
          </p:nvSpPr>
          <p:spPr>
            <a:xfrm>
              <a:off x="2529114" y="3842651"/>
              <a:ext cx="7126526" cy="71265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3029518" y="5433440"/>
              <a:ext cx="116459" cy="11645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nvGrpSpPr>
        <p:grpSpPr>
          <a:xfrm rot="3903229">
            <a:off x="3650645" y="983646"/>
            <a:ext cx="4890709" cy="4890709"/>
            <a:chOff x="2529113" y="3842652"/>
            <a:chExt cx="7126526" cy="7126526"/>
          </a:xfrm>
        </p:grpSpPr>
        <p:sp>
          <p:nvSpPr>
            <p:cNvPr id="14" name="椭圆 13"/>
            <p:cNvSpPr/>
            <p:nvPr/>
          </p:nvSpPr>
          <p:spPr>
            <a:xfrm>
              <a:off x="2529113" y="3842652"/>
              <a:ext cx="7126526" cy="71265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3031707" y="5392612"/>
              <a:ext cx="147863" cy="1478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3928933" y="1255418"/>
            <a:ext cx="4334135" cy="4347164"/>
            <a:chOff x="2934621" y="4581156"/>
            <a:chExt cx="6315511" cy="6334496"/>
          </a:xfrm>
        </p:grpSpPr>
        <p:sp>
          <p:nvSpPr>
            <p:cNvPr id="17" name="椭圆 16"/>
            <p:cNvSpPr/>
            <p:nvPr/>
          </p:nvSpPr>
          <p:spPr>
            <a:xfrm>
              <a:off x="2934621" y="4600141"/>
              <a:ext cx="6315511" cy="6315511"/>
            </a:xfrm>
            <a:prstGeom prst="ellipse">
              <a:avLst/>
            </a:prstGeom>
            <a:noFill/>
            <a:ln w="317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5784057" y="4581156"/>
              <a:ext cx="73493" cy="7349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椭圆 18"/>
          <p:cNvSpPr/>
          <p:nvPr/>
        </p:nvSpPr>
        <p:spPr>
          <a:xfrm>
            <a:off x="6275259" y="3694181"/>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4424807" y="1760345"/>
            <a:ext cx="3342386" cy="3337310"/>
            <a:chOff x="233284" y="7361614"/>
            <a:chExt cx="3342386" cy="3337310"/>
          </a:xfrm>
        </p:grpSpPr>
        <p:sp>
          <p:nvSpPr>
            <p:cNvPr id="24" name="椭圆 23"/>
            <p:cNvSpPr/>
            <p:nvPr/>
          </p:nvSpPr>
          <p:spPr>
            <a:xfrm>
              <a:off x="238360" y="7361614"/>
              <a:ext cx="3337310" cy="3337310"/>
            </a:xfrm>
            <a:prstGeom prst="ellipse">
              <a:avLst/>
            </a:prstGeom>
            <a:solidFill>
              <a:srgbClr val="1021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1762878" y="8488376"/>
              <a:ext cx="1374093" cy="1374093"/>
            </a:xfrm>
            <a:prstGeom prst="ellipse">
              <a:avLst/>
            </a:prstGeom>
            <a:solidFill>
              <a:srgbClr val="00E0FE">
                <a:alpha val="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25"/>
            <p:cNvSpPr/>
            <p:nvPr/>
          </p:nvSpPr>
          <p:spPr>
            <a:xfrm>
              <a:off x="312417" y="7483226"/>
              <a:ext cx="2851132" cy="3012884"/>
            </a:xfrm>
            <a:custGeom>
              <a:avLst/>
              <a:gdLst>
                <a:gd name="connsiteX0" fmla="*/ 129610 w 537207"/>
                <a:gd name="connsiteY0" fmla="*/ 0 h 567684"/>
                <a:gd name="connsiteX1" fmla="*/ 91701 w 537207"/>
                <a:gd name="connsiteY1" fmla="*/ 45947 h 567684"/>
                <a:gd name="connsiteX2" fmla="*/ 38005 w 537207"/>
                <a:gd name="connsiteY2" fmla="*/ 221735 h 567684"/>
                <a:gd name="connsiteX3" fmla="*/ 352411 w 537207"/>
                <a:gd name="connsiteY3" fmla="*/ 536141 h 567684"/>
                <a:gd name="connsiteX4" fmla="*/ 528199 w 537207"/>
                <a:gd name="connsiteY4" fmla="*/ 482445 h 567684"/>
                <a:gd name="connsiteX5" fmla="*/ 537207 w 537207"/>
                <a:gd name="connsiteY5" fmla="*/ 475013 h 567684"/>
                <a:gd name="connsiteX6" fmla="*/ 536725 w 537207"/>
                <a:gd name="connsiteY6" fmla="*/ 475597 h 567684"/>
                <a:gd name="connsiteX7" fmla="*/ 314406 w 537207"/>
                <a:gd name="connsiteY7" fmla="*/ 567684 h 567684"/>
                <a:gd name="connsiteX8" fmla="*/ 0 w 537207"/>
                <a:gd name="connsiteY8" fmla="*/ 253278 h 567684"/>
                <a:gd name="connsiteX9" fmla="*/ 92087 w 537207"/>
                <a:gd name="connsiteY9" fmla="*/ 30959 h 567684"/>
                <a:gd name="connsiteX10" fmla="*/ 129610 w 537207"/>
                <a:gd name="connsiteY10" fmla="*/ 0 h 567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7207" h="567684">
                  <a:moveTo>
                    <a:pt x="129610" y="0"/>
                  </a:moveTo>
                  <a:lnTo>
                    <a:pt x="91701" y="45947"/>
                  </a:lnTo>
                  <a:cubicBezTo>
                    <a:pt x="57800" y="96127"/>
                    <a:pt x="38005" y="156619"/>
                    <a:pt x="38005" y="221735"/>
                  </a:cubicBezTo>
                  <a:cubicBezTo>
                    <a:pt x="38005" y="395377"/>
                    <a:pt x="178769" y="536141"/>
                    <a:pt x="352411" y="536141"/>
                  </a:cubicBezTo>
                  <a:cubicBezTo>
                    <a:pt x="417527" y="536141"/>
                    <a:pt x="478019" y="516346"/>
                    <a:pt x="528199" y="482445"/>
                  </a:cubicBezTo>
                  <a:lnTo>
                    <a:pt x="537207" y="475013"/>
                  </a:lnTo>
                  <a:lnTo>
                    <a:pt x="536725" y="475597"/>
                  </a:lnTo>
                  <a:cubicBezTo>
                    <a:pt x="479829" y="532493"/>
                    <a:pt x="401227" y="567684"/>
                    <a:pt x="314406" y="567684"/>
                  </a:cubicBezTo>
                  <a:cubicBezTo>
                    <a:pt x="140764" y="567684"/>
                    <a:pt x="0" y="426920"/>
                    <a:pt x="0" y="253278"/>
                  </a:cubicBezTo>
                  <a:cubicBezTo>
                    <a:pt x="0" y="166457"/>
                    <a:pt x="35191" y="87856"/>
                    <a:pt x="92087" y="30959"/>
                  </a:cubicBezTo>
                  <a:lnTo>
                    <a:pt x="129610" y="0"/>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2540905" y="8005711"/>
              <a:ext cx="516918" cy="516918"/>
            </a:xfrm>
            <a:prstGeom prst="ellipse">
              <a:avLst/>
            </a:prstGeom>
            <a:solidFill>
              <a:srgbClr val="00E0FE">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1658348" y="7776936"/>
              <a:ext cx="544877" cy="544877"/>
            </a:xfrm>
            <a:prstGeom prst="ellipse">
              <a:avLst/>
            </a:prstGeom>
            <a:solidFill>
              <a:srgbClr val="00E0FE">
                <a:alpha val="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a:off x="233284" y="7371614"/>
              <a:ext cx="2177138" cy="3317309"/>
            </a:xfrm>
            <a:custGeom>
              <a:avLst/>
              <a:gdLst>
                <a:gd name="connsiteX0" fmla="*/ 1423440 w 2177138"/>
                <a:gd name="connsiteY0" fmla="*/ 0 h 3317309"/>
                <a:gd name="connsiteX1" fmla="*/ 1282407 w 2177138"/>
                <a:gd name="connsiteY1" fmla="*/ 51619 h 3317309"/>
                <a:gd name="connsiteX2" fmla="*/ 263268 w 2177138"/>
                <a:gd name="connsiteY2" fmla="*/ 1589143 h 3317309"/>
                <a:gd name="connsiteX3" fmla="*/ 1931923 w 2177138"/>
                <a:gd name="connsiteY3" fmla="*/ 3257798 h 3317309"/>
                <a:gd name="connsiteX4" fmla="*/ 2102533 w 2177138"/>
                <a:gd name="connsiteY4" fmla="*/ 3249183 h 3317309"/>
                <a:gd name="connsiteX5" fmla="*/ 2177138 w 2177138"/>
                <a:gd name="connsiteY5" fmla="*/ 3237797 h 3317309"/>
                <a:gd name="connsiteX6" fmla="*/ 2164862 w 2177138"/>
                <a:gd name="connsiteY6" fmla="*/ 3242290 h 3317309"/>
                <a:gd name="connsiteX7" fmla="*/ 1668655 w 2177138"/>
                <a:gd name="connsiteY7" fmla="*/ 3317309 h 3317309"/>
                <a:gd name="connsiteX8" fmla="*/ 0 w 2177138"/>
                <a:gd name="connsiteY8" fmla="*/ 1648654 h 3317309"/>
                <a:gd name="connsiteX9" fmla="*/ 1332363 w 2177138"/>
                <a:gd name="connsiteY9" fmla="*/ 13900 h 3317309"/>
                <a:gd name="connsiteX10" fmla="*/ 1423440 w 2177138"/>
                <a:gd name="connsiteY10" fmla="*/ 0 h 3317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77138" h="3317309">
                  <a:moveTo>
                    <a:pt x="1423440" y="0"/>
                  </a:moveTo>
                  <a:lnTo>
                    <a:pt x="1282407" y="51619"/>
                  </a:lnTo>
                  <a:cubicBezTo>
                    <a:pt x="683502" y="304935"/>
                    <a:pt x="263268" y="897963"/>
                    <a:pt x="263268" y="1589143"/>
                  </a:cubicBezTo>
                  <a:cubicBezTo>
                    <a:pt x="263268" y="2510716"/>
                    <a:pt x="1010350" y="3257798"/>
                    <a:pt x="1931923" y="3257798"/>
                  </a:cubicBezTo>
                  <a:cubicBezTo>
                    <a:pt x="1989521" y="3257798"/>
                    <a:pt x="2046438" y="3254880"/>
                    <a:pt x="2102533" y="3249183"/>
                  </a:cubicBezTo>
                  <a:lnTo>
                    <a:pt x="2177138" y="3237797"/>
                  </a:lnTo>
                  <a:lnTo>
                    <a:pt x="2164862" y="3242290"/>
                  </a:lnTo>
                  <a:cubicBezTo>
                    <a:pt x="2008110" y="3291045"/>
                    <a:pt x="1841450" y="3317309"/>
                    <a:pt x="1668655" y="3317309"/>
                  </a:cubicBezTo>
                  <a:cubicBezTo>
                    <a:pt x="747082" y="3317309"/>
                    <a:pt x="0" y="2570227"/>
                    <a:pt x="0" y="1648654"/>
                  </a:cubicBezTo>
                  <a:cubicBezTo>
                    <a:pt x="0" y="842278"/>
                    <a:pt x="571985" y="169496"/>
                    <a:pt x="1332363" y="13900"/>
                  </a:cubicBezTo>
                  <a:lnTo>
                    <a:pt x="1423440" y="0"/>
                  </a:lnTo>
                  <a:close/>
                </a:path>
              </a:pathLst>
            </a:custGeom>
            <a:solidFill>
              <a:srgbClr val="00E0FE">
                <a:alpha val="1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矩形 29"/>
          <p:cNvSpPr/>
          <p:nvPr/>
        </p:nvSpPr>
        <p:spPr>
          <a:xfrm>
            <a:off x="4721784" y="2545584"/>
            <a:ext cx="2608406" cy="1969770"/>
          </a:xfrm>
          <a:prstGeom prst="rect">
            <a:avLst/>
          </a:prstGeom>
        </p:spPr>
        <p:txBody>
          <a:bodyPr wrap="none">
            <a:spAutoFit/>
          </a:bodyPr>
          <a:lstStyle/>
          <a:p>
            <a:pPr algn="ctr"/>
            <a:r>
              <a:rPr lang="en-US" altLang="zh-CN" sz="6600" dirty="0" smtClean="0">
                <a:solidFill>
                  <a:schemeClr val="accent1"/>
                </a:solidFill>
                <a:latin typeface="Impact" panose="020B0806030902050204" pitchFamily="34" charset="0"/>
                <a:ea typeface="Kozuka Gothic Pr6N EL" panose="020B0200000000000000" pitchFamily="34" charset="-128"/>
              </a:rPr>
              <a:t>03</a:t>
            </a:r>
            <a:endParaRPr lang="en-US" altLang="zh-CN" sz="6600" dirty="0">
              <a:solidFill>
                <a:schemeClr val="accent1"/>
              </a:solidFill>
              <a:latin typeface="Impact" panose="020B0806030902050204" pitchFamily="34" charset="0"/>
              <a:ea typeface="Kozuka Gothic Pr6N EL" panose="020B0200000000000000" pitchFamily="34" charset="-128"/>
            </a:endParaRPr>
          </a:p>
          <a:p>
            <a:pPr algn="ctr"/>
            <a:r>
              <a:rPr lang="en-US" altLang="zh-CN" sz="2800" b="1" dirty="0" smtClean="0">
                <a:solidFill>
                  <a:schemeClr val="accent1"/>
                </a:solidFill>
                <a:latin typeface="Times New Roman" panose="02020603050405020304" pitchFamily="18" charset="0"/>
                <a:ea typeface="+mj-ea"/>
                <a:cs typeface="Times New Roman" panose="02020603050405020304" pitchFamily="18" charset="0"/>
              </a:rPr>
              <a:t>MÔ TẢ CÁC</a:t>
            </a:r>
          </a:p>
          <a:p>
            <a:pPr algn="ctr"/>
            <a:r>
              <a:rPr lang="en-US" altLang="zh-CN" sz="2800" b="1" dirty="0" smtClean="0">
                <a:solidFill>
                  <a:schemeClr val="accent1"/>
                </a:solidFill>
                <a:latin typeface="Times New Roman" panose="02020603050405020304" pitchFamily="18" charset="0"/>
                <a:ea typeface="+mj-ea"/>
                <a:cs typeface="Times New Roman" panose="02020603050405020304" pitchFamily="18" charset="0"/>
              </a:rPr>
              <a:t>THÀNH PHẦN</a:t>
            </a:r>
            <a:endParaRPr lang="zh-CN" altLang="en-US" sz="2800" b="1" dirty="0">
              <a:solidFill>
                <a:schemeClr val="accent1"/>
              </a:solidFill>
              <a:latin typeface="Times New Roman" panose="02020603050405020304" pitchFamily="18" charset="0"/>
              <a:ea typeface="+mj-ea"/>
              <a:cs typeface="Times New Roman" panose="02020603050405020304" pitchFamily="18" charset="0"/>
            </a:endParaRPr>
          </a:p>
        </p:txBody>
      </p:sp>
    </p:spTree>
    <p:extLst>
      <p:ext uri="{BB962C8B-B14F-4D97-AF65-F5344CB8AC3E}">
        <p14:creationId xmlns:p14="http://schemas.microsoft.com/office/powerpoint/2010/main" val="121536718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animEffect transition="in" filter="fade">
                                      <p:cBhvr>
                                        <p:cTn id="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p:nvPr/>
        </p:nvSpPr>
        <p:spPr>
          <a:xfrm>
            <a:off x="1146095" y="1857970"/>
            <a:ext cx="5787656" cy="4008873"/>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Times New Roman" panose="02020603050405020304" pitchFamily="18" charset="0"/>
              <a:cs typeface="Times New Roman" panose="02020603050405020304" pitchFamily="18" charset="0"/>
            </a:endParaRPr>
          </a:p>
        </p:txBody>
      </p:sp>
      <p:sp>
        <p:nvSpPr>
          <p:cNvPr id="11" name="文本框 10"/>
          <p:cNvSpPr txBox="1"/>
          <p:nvPr/>
        </p:nvSpPr>
        <p:spPr>
          <a:xfrm>
            <a:off x="4173074" y="495756"/>
            <a:ext cx="3845847" cy="430887"/>
          </a:xfrm>
          <a:prstGeom prst="rect">
            <a:avLst/>
          </a:prstGeom>
          <a:noFill/>
        </p:spPr>
        <p:txBody>
          <a:bodyPr wrap="square" rtlCol="0">
            <a:spAutoFit/>
            <a:scene3d>
              <a:camera prst="orthographicFront"/>
              <a:lightRig rig="threePt" dir="t"/>
            </a:scene3d>
            <a:sp3d contourW="12700"/>
          </a:bodyPr>
          <a:lstStyle/>
          <a:p>
            <a:pPr algn="ctr"/>
            <a:r>
              <a:rPr lang="en-US" altLang="zh-CN" sz="2200" b="1" dirty="0" smtClean="0">
                <a:solidFill>
                  <a:schemeClr val="accent1"/>
                </a:solidFill>
                <a:latin typeface="Times New Roman" panose="02020603050405020304" pitchFamily="18" charset="0"/>
                <a:ea typeface="+mj-ea"/>
                <a:cs typeface="Times New Roman" panose="02020603050405020304" pitchFamily="18" charset="0"/>
              </a:rPr>
              <a:t>MÔ TẢ CÁC THÀNH PHẦN</a:t>
            </a:r>
            <a:endParaRPr lang="zh-CN" altLang="en-US" sz="2200" b="1" dirty="0">
              <a:solidFill>
                <a:schemeClr val="accent1"/>
              </a:solidFill>
              <a:latin typeface="Times New Roman" panose="02020603050405020304" pitchFamily="18" charset="0"/>
              <a:ea typeface="+mj-ea"/>
              <a:cs typeface="Times New Roman" panose="02020603050405020304" pitchFamily="18" charset="0"/>
            </a:endParaRPr>
          </a:p>
        </p:txBody>
      </p:sp>
      <p:cxnSp>
        <p:nvCxnSpPr>
          <p:cNvPr id="13" name="直接连接符 12"/>
          <p:cNvCxnSpPr/>
          <p:nvPr/>
        </p:nvCxnSpPr>
        <p:spPr>
          <a:xfrm>
            <a:off x="0" y="711200"/>
            <a:ext cx="423626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7955726" y="711200"/>
            <a:ext cx="4236269" cy="0"/>
          </a:xfrm>
          <a:prstGeom prst="line">
            <a:avLst/>
          </a:prstGeom>
          <a:ln>
            <a:headEnd type="oval"/>
            <a:tailEnd type="none"/>
          </a:ln>
        </p:spPr>
        <p:style>
          <a:lnRef idx="1">
            <a:schemeClr val="accent1"/>
          </a:lnRef>
          <a:fillRef idx="0">
            <a:schemeClr val="accent1"/>
          </a:fillRef>
          <a:effectRef idx="0">
            <a:schemeClr val="accent1"/>
          </a:effectRef>
          <a:fontRef idx="minor">
            <a:schemeClr val="tx1"/>
          </a:fontRef>
        </p:style>
      </p:cxnSp>
      <p:pic>
        <p:nvPicPr>
          <p:cNvPr id="6146" name="Picture 2" descr="HÃ¬nh áº£nh cÃ³ liÃªn quan"/>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r="10190"/>
          <a:stretch/>
        </p:blipFill>
        <p:spPr bwMode="auto">
          <a:xfrm>
            <a:off x="1321180" y="1711883"/>
            <a:ext cx="5787654" cy="3995464"/>
          </a:xfrm>
          <a:prstGeom prst="rect">
            <a:avLst/>
          </a:prstGeom>
          <a:noFill/>
          <a:extLst>
            <a:ext uri="{909E8E84-426E-40DD-AFC4-6F175D3DCCD1}">
              <a14:hiddenFill xmlns:a14="http://schemas.microsoft.com/office/drawing/2010/main">
                <a:solidFill>
                  <a:srgbClr val="FFFFFF"/>
                </a:solidFill>
              </a14:hiddenFill>
            </a:ext>
          </a:extLst>
        </p:spPr>
      </p:pic>
      <p:grpSp>
        <p:nvGrpSpPr>
          <p:cNvPr id="21" name="组合 23"/>
          <p:cNvGrpSpPr/>
          <p:nvPr/>
        </p:nvGrpSpPr>
        <p:grpSpPr>
          <a:xfrm>
            <a:off x="5240528" y="3131693"/>
            <a:ext cx="5805377" cy="852662"/>
            <a:chOff x="5240528" y="3131693"/>
            <a:chExt cx="5805377" cy="852662"/>
          </a:xfrm>
        </p:grpSpPr>
        <p:sp>
          <p:nvSpPr>
            <p:cNvPr id="23" name="Rectangle 22"/>
            <p:cNvSpPr/>
            <p:nvPr/>
          </p:nvSpPr>
          <p:spPr>
            <a:xfrm>
              <a:off x="5240528" y="3131693"/>
              <a:ext cx="5805377" cy="852662"/>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Times New Roman" panose="02020603050405020304" pitchFamily="18" charset="0"/>
                <a:cs typeface="Times New Roman" panose="02020603050405020304" pitchFamily="18" charset="0"/>
              </a:endParaRPr>
            </a:p>
          </p:txBody>
        </p:sp>
        <p:sp>
          <p:nvSpPr>
            <p:cNvPr id="25" name="矩形 21"/>
            <p:cNvSpPr/>
            <p:nvPr/>
          </p:nvSpPr>
          <p:spPr>
            <a:xfrm>
              <a:off x="5572355" y="3313866"/>
              <a:ext cx="5141722" cy="395749"/>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lang="en-US" altLang="zh-CN" dirty="0" smtClean="0">
                  <a:solidFill>
                    <a:schemeClr val="bg1"/>
                  </a:solidFill>
                  <a:latin typeface="Times New Roman" panose="02020603050405020304" pitchFamily="18" charset="0"/>
                  <a:ea typeface="微软雅黑"/>
                  <a:cs typeface="Times New Roman" panose="02020603050405020304" pitchFamily="18" charset="0"/>
                </a:rPr>
                <a:t>CÁC ĐỐI TƯỢNG TRONG CHUỖI CUNG ỨNG</a:t>
              </a:r>
              <a:endParaRPr kumimoji="0" lang="zh-CN" altLang="en-US" b="0" i="0" u="none" strike="noStrike" kern="1200" cap="none" spc="0" normalizeH="0" baseline="0" noProof="0" dirty="0">
                <a:ln>
                  <a:noFill/>
                </a:ln>
                <a:solidFill>
                  <a:schemeClr val="bg1"/>
                </a:solidFill>
                <a:effectLst/>
                <a:uLnTx/>
                <a:uFillTx/>
                <a:latin typeface="Times New Roman" panose="02020603050405020304" pitchFamily="18" charset="0"/>
                <a:ea typeface="微软雅黑"/>
                <a:cs typeface="Times New Roman" panose="02020603050405020304" pitchFamily="18" charset="0"/>
              </a:endParaRPr>
            </a:p>
          </p:txBody>
        </p:sp>
      </p:grpSp>
      <p:sp>
        <p:nvSpPr>
          <p:cNvPr id="26" name="矩形 17"/>
          <p:cNvSpPr/>
          <p:nvPr/>
        </p:nvSpPr>
        <p:spPr>
          <a:xfrm>
            <a:off x="7283919" y="4257102"/>
            <a:ext cx="3746631" cy="1338828"/>
          </a:xfrm>
          <a:prstGeom prst="rect">
            <a:avLst/>
          </a:prstGeom>
        </p:spPr>
        <p:txBody>
          <a:bodyPr wrap="square">
            <a:spAutoFit/>
            <a:scene3d>
              <a:camera prst="orthographicFront"/>
              <a:lightRig rig="threePt" dir="t"/>
            </a:scene3d>
            <a:sp3d contourW="12700"/>
          </a:bodyPr>
          <a:lstStyle/>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altLang="zh-CN" dirty="0" err="1" smtClean="0">
                <a:solidFill>
                  <a:schemeClr val="bg1"/>
                </a:solidFill>
                <a:latin typeface="Times New Roman" panose="02020603050405020304" pitchFamily="18" charset="0"/>
                <a:ea typeface="微软雅黑"/>
                <a:cs typeface="Times New Roman" panose="02020603050405020304" pitchFamily="18" charset="0"/>
              </a:rPr>
              <a:t>Nhà</a:t>
            </a:r>
            <a:r>
              <a:rPr lang="en-US" altLang="zh-CN" dirty="0" smtClean="0">
                <a:solidFill>
                  <a:schemeClr val="bg1"/>
                </a:solidFill>
                <a:latin typeface="Times New Roman" panose="02020603050405020304" pitchFamily="18" charset="0"/>
                <a:ea typeface="微软雅黑"/>
                <a:cs typeface="Times New Roman" panose="02020603050405020304" pitchFamily="18" charset="0"/>
              </a:rPr>
              <a:t> </a:t>
            </a:r>
            <a:r>
              <a:rPr lang="en-US" altLang="zh-CN" dirty="0" err="1" smtClean="0">
                <a:solidFill>
                  <a:schemeClr val="bg1"/>
                </a:solidFill>
                <a:latin typeface="Times New Roman" panose="02020603050405020304" pitchFamily="18" charset="0"/>
                <a:ea typeface="微软雅黑"/>
                <a:cs typeface="Times New Roman" panose="02020603050405020304" pitchFamily="18" charset="0"/>
              </a:rPr>
              <a:t>cung</a:t>
            </a:r>
            <a:r>
              <a:rPr lang="en-US" altLang="zh-CN" dirty="0" smtClean="0">
                <a:solidFill>
                  <a:schemeClr val="bg1"/>
                </a:solidFill>
                <a:latin typeface="Times New Roman" panose="02020603050405020304" pitchFamily="18" charset="0"/>
                <a:ea typeface="微软雅黑"/>
                <a:cs typeface="Times New Roman" panose="02020603050405020304" pitchFamily="18" charset="0"/>
              </a:rPr>
              <a:t> </a:t>
            </a:r>
            <a:r>
              <a:rPr lang="en-US" altLang="zh-CN" dirty="0" err="1" smtClean="0">
                <a:solidFill>
                  <a:schemeClr val="bg1"/>
                </a:solidFill>
                <a:latin typeface="Times New Roman" panose="02020603050405020304" pitchFamily="18" charset="0"/>
                <a:ea typeface="微软雅黑"/>
                <a:cs typeface="Times New Roman" panose="02020603050405020304" pitchFamily="18" charset="0"/>
              </a:rPr>
              <a:t>cấp</a:t>
            </a:r>
            <a:endParaRPr lang="en-US" altLang="zh-CN" dirty="0" smtClean="0">
              <a:solidFill>
                <a:schemeClr val="bg1"/>
              </a:solidFill>
              <a:latin typeface="Times New Roman" panose="02020603050405020304" pitchFamily="18" charset="0"/>
              <a:ea typeface="微软雅黑"/>
              <a:cs typeface="Times New Roman" panose="02020603050405020304" pitchFamily="18" charset="0"/>
            </a:endParaRP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altLang="zh-CN" b="0" i="0" u="none" strike="noStrike" kern="1200" cap="none" spc="0" normalizeH="0" baseline="0" noProof="0" dirty="0" err="1" smtClean="0">
                <a:ln>
                  <a:noFill/>
                </a:ln>
                <a:solidFill>
                  <a:schemeClr val="bg1"/>
                </a:solidFill>
                <a:effectLst/>
                <a:uLnTx/>
                <a:uFillTx/>
                <a:latin typeface="Times New Roman" panose="02020603050405020304" pitchFamily="18" charset="0"/>
                <a:ea typeface="微软雅黑"/>
                <a:cs typeface="Times New Roman" panose="02020603050405020304" pitchFamily="18" charset="0"/>
              </a:rPr>
              <a:t>Nhà</a:t>
            </a:r>
            <a:r>
              <a:rPr kumimoji="0" lang="en-US" altLang="zh-CN" b="0" i="0" u="none" strike="noStrike" kern="1200" cap="none" spc="0" normalizeH="0" noProof="0" dirty="0" smtClean="0">
                <a:ln>
                  <a:noFill/>
                </a:ln>
                <a:solidFill>
                  <a:schemeClr val="bg1"/>
                </a:solidFill>
                <a:effectLst/>
                <a:uLnTx/>
                <a:uFillTx/>
                <a:latin typeface="Times New Roman" panose="02020603050405020304" pitchFamily="18" charset="0"/>
                <a:ea typeface="微软雅黑"/>
                <a:cs typeface="Times New Roman" panose="02020603050405020304" pitchFamily="18" charset="0"/>
              </a:rPr>
              <a:t> </a:t>
            </a:r>
            <a:r>
              <a:rPr kumimoji="0" lang="en-US" altLang="zh-CN" b="0" i="0" u="none" strike="noStrike" kern="1200" cap="none" spc="0" normalizeH="0" noProof="0" dirty="0" err="1" smtClean="0">
                <a:ln>
                  <a:noFill/>
                </a:ln>
                <a:solidFill>
                  <a:schemeClr val="bg1"/>
                </a:solidFill>
                <a:effectLst/>
                <a:uLnTx/>
                <a:uFillTx/>
                <a:latin typeface="Times New Roman" panose="02020603050405020304" pitchFamily="18" charset="0"/>
                <a:ea typeface="微软雅黑"/>
                <a:cs typeface="Times New Roman" panose="02020603050405020304" pitchFamily="18" charset="0"/>
              </a:rPr>
              <a:t>sản</a:t>
            </a:r>
            <a:r>
              <a:rPr kumimoji="0" lang="en-US" altLang="zh-CN" b="0" i="0" u="none" strike="noStrike" kern="1200" cap="none" spc="0" normalizeH="0" noProof="0" dirty="0" smtClean="0">
                <a:ln>
                  <a:noFill/>
                </a:ln>
                <a:solidFill>
                  <a:schemeClr val="bg1"/>
                </a:solidFill>
                <a:effectLst/>
                <a:uLnTx/>
                <a:uFillTx/>
                <a:latin typeface="Times New Roman" panose="02020603050405020304" pitchFamily="18" charset="0"/>
                <a:ea typeface="微软雅黑"/>
                <a:cs typeface="Times New Roman" panose="02020603050405020304" pitchFamily="18" charset="0"/>
              </a:rPr>
              <a:t> </a:t>
            </a:r>
            <a:r>
              <a:rPr kumimoji="0" lang="en-US" altLang="zh-CN" b="0" i="0" u="none" strike="noStrike" kern="1200" cap="none" spc="0" normalizeH="0" noProof="0" dirty="0" err="1" smtClean="0">
                <a:ln>
                  <a:noFill/>
                </a:ln>
                <a:solidFill>
                  <a:schemeClr val="bg1"/>
                </a:solidFill>
                <a:effectLst/>
                <a:uLnTx/>
                <a:uFillTx/>
                <a:latin typeface="Times New Roman" panose="02020603050405020304" pitchFamily="18" charset="0"/>
                <a:ea typeface="微软雅黑"/>
                <a:cs typeface="Times New Roman" panose="02020603050405020304" pitchFamily="18" charset="0"/>
              </a:rPr>
              <a:t>xuất</a:t>
            </a:r>
            <a:endParaRPr kumimoji="0" lang="en-US" altLang="zh-CN" b="0" i="0" u="none" strike="noStrike" kern="1200" cap="none" spc="0" normalizeH="0" noProof="0" dirty="0" smtClean="0">
              <a:ln>
                <a:noFill/>
              </a:ln>
              <a:solidFill>
                <a:schemeClr val="bg1"/>
              </a:solidFill>
              <a:effectLst/>
              <a:uLnTx/>
              <a:uFillTx/>
              <a:latin typeface="Times New Roman" panose="02020603050405020304" pitchFamily="18" charset="0"/>
              <a:ea typeface="微软雅黑"/>
              <a:cs typeface="Times New Roman" panose="02020603050405020304" pitchFamily="18" charset="0"/>
            </a:endParaRP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altLang="zh-CN" baseline="0" dirty="0" err="1" smtClean="0">
                <a:solidFill>
                  <a:schemeClr val="bg1"/>
                </a:solidFill>
                <a:latin typeface="Times New Roman" panose="02020603050405020304" pitchFamily="18" charset="0"/>
                <a:ea typeface="微软雅黑"/>
                <a:cs typeface="Times New Roman" panose="02020603050405020304" pitchFamily="18" charset="0"/>
              </a:rPr>
              <a:t>Khách</a:t>
            </a:r>
            <a:r>
              <a:rPr lang="en-US" altLang="zh-CN" dirty="0" smtClean="0">
                <a:solidFill>
                  <a:schemeClr val="bg1"/>
                </a:solidFill>
                <a:latin typeface="Times New Roman" panose="02020603050405020304" pitchFamily="18" charset="0"/>
                <a:ea typeface="微软雅黑"/>
                <a:cs typeface="Times New Roman" panose="02020603050405020304" pitchFamily="18" charset="0"/>
              </a:rPr>
              <a:t> </a:t>
            </a:r>
            <a:r>
              <a:rPr lang="en-US" altLang="zh-CN" dirty="0" err="1" smtClean="0">
                <a:solidFill>
                  <a:schemeClr val="bg1"/>
                </a:solidFill>
                <a:latin typeface="Times New Roman" panose="02020603050405020304" pitchFamily="18" charset="0"/>
                <a:ea typeface="微软雅黑"/>
                <a:cs typeface="Times New Roman" panose="02020603050405020304" pitchFamily="18" charset="0"/>
              </a:rPr>
              <a:t>hàng</a:t>
            </a:r>
            <a:endParaRPr kumimoji="0" lang="zh-CN" altLang="en-US" b="0" i="0" u="none" strike="noStrike" kern="1200" cap="none" spc="0" normalizeH="0" baseline="0" noProof="0" dirty="0">
              <a:ln>
                <a:noFill/>
              </a:ln>
              <a:solidFill>
                <a:schemeClr val="bg1"/>
              </a:solidFill>
              <a:effectLst/>
              <a:uLnTx/>
              <a:uFillTx/>
              <a:latin typeface="Times New Roman" panose="02020603050405020304" pitchFamily="18" charset="0"/>
              <a:ea typeface="微软雅黑"/>
              <a:cs typeface="Times New Roman" panose="02020603050405020304" pitchFamily="18" charset="0"/>
            </a:endParaRPr>
          </a:p>
        </p:txBody>
      </p:sp>
    </p:spTree>
    <p:extLst>
      <p:ext uri="{BB962C8B-B14F-4D97-AF65-F5344CB8AC3E}">
        <p14:creationId xmlns:p14="http://schemas.microsoft.com/office/powerpoint/2010/main" val="276962187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 calcmode="lin" valueType="num">
                                      <p:cBhvr>
                                        <p:cTn id="9" dur="500" fill="hold"/>
                                        <p:tgtEl>
                                          <p:spTgt spid="4"/>
                                        </p:tgtEl>
                                        <p:attrNameLst>
                                          <p:attrName>style.rotation</p:attrName>
                                        </p:attrNameLst>
                                      </p:cBhvr>
                                      <p:tavLst>
                                        <p:tav tm="0">
                                          <p:val>
                                            <p:fltVal val="90"/>
                                          </p:val>
                                        </p:tav>
                                        <p:tav tm="100000">
                                          <p:val>
                                            <p:fltVal val="0"/>
                                          </p:val>
                                        </p:tav>
                                      </p:tavLst>
                                    </p:anim>
                                    <p:animEffect transition="in" filter="fade">
                                      <p:cBhvr>
                                        <p:cTn id="10" dur="500"/>
                                        <p:tgtEl>
                                          <p:spTgt spid="4"/>
                                        </p:tgtEl>
                                      </p:cBhvr>
                                    </p:animEffect>
                                  </p:childTnLst>
                                </p:cTn>
                              </p:par>
                            </p:childTnLst>
                          </p:cTn>
                        </p:par>
                        <p:par>
                          <p:cTn id="11" fill="hold">
                            <p:stCondLst>
                              <p:cond delay="500"/>
                            </p:stCondLst>
                            <p:childTnLst>
                              <p:par>
                                <p:cTn id="12" presetID="31" presetClass="entr" presetSubtype="0" fill="hold" nodeType="afterEffect">
                                  <p:stCondLst>
                                    <p:cond delay="0"/>
                                  </p:stCondLst>
                                  <p:childTnLst>
                                    <p:set>
                                      <p:cBhvr>
                                        <p:cTn id="13" dur="1" fill="hold">
                                          <p:stCondLst>
                                            <p:cond delay="0"/>
                                          </p:stCondLst>
                                        </p:cTn>
                                        <p:tgtEl>
                                          <p:spTgt spid="6146"/>
                                        </p:tgtEl>
                                        <p:attrNameLst>
                                          <p:attrName>style.visibility</p:attrName>
                                        </p:attrNameLst>
                                      </p:cBhvr>
                                      <p:to>
                                        <p:strVal val="visible"/>
                                      </p:to>
                                    </p:set>
                                    <p:anim calcmode="lin" valueType="num">
                                      <p:cBhvr>
                                        <p:cTn id="14" dur="500" fill="hold"/>
                                        <p:tgtEl>
                                          <p:spTgt spid="6146"/>
                                        </p:tgtEl>
                                        <p:attrNameLst>
                                          <p:attrName>ppt_w</p:attrName>
                                        </p:attrNameLst>
                                      </p:cBhvr>
                                      <p:tavLst>
                                        <p:tav tm="0">
                                          <p:val>
                                            <p:fltVal val="0"/>
                                          </p:val>
                                        </p:tav>
                                        <p:tav tm="100000">
                                          <p:val>
                                            <p:strVal val="#ppt_w"/>
                                          </p:val>
                                        </p:tav>
                                      </p:tavLst>
                                    </p:anim>
                                    <p:anim calcmode="lin" valueType="num">
                                      <p:cBhvr>
                                        <p:cTn id="15" dur="500" fill="hold"/>
                                        <p:tgtEl>
                                          <p:spTgt spid="6146"/>
                                        </p:tgtEl>
                                        <p:attrNameLst>
                                          <p:attrName>ppt_h</p:attrName>
                                        </p:attrNameLst>
                                      </p:cBhvr>
                                      <p:tavLst>
                                        <p:tav tm="0">
                                          <p:val>
                                            <p:fltVal val="0"/>
                                          </p:val>
                                        </p:tav>
                                        <p:tav tm="100000">
                                          <p:val>
                                            <p:strVal val="#ppt_h"/>
                                          </p:val>
                                        </p:tav>
                                      </p:tavLst>
                                    </p:anim>
                                    <p:anim calcmode="lin" valueType="num">
                                      <p:cBhvr>
                                        <p:cTn id="16" dur="500" fill="hold"/>
                                        <p:tgtEl>
                                          <p:spTgt spid="6146"/>
                                        </p:tgtEl>
                                        <p:attrNameLst>
                                          <p:attrName>style.rotation</p:attrName>
                                        </p:attrNameLst>
                                      </p:cBhvr>
                                      <p:tavLst>
                                        <p:tav tm="0">
                                          <p:val>
                                            <p:fltVal val="90"/>
                                          </p:val>
                                        </p:tav>
                                        <p:tav tm="100000">
                                          <p:val>
                                            <p:fltVal val="0"/>
                                          </p:val>
                                        </p:tav>
                                      </p:tavLst>
                                    </p:anim>
                                    <p:animEffect transition="in" filter="fade">
                                      <p:cBhvr>
                                        <p:cTn id="17" dur="500"/>
                                        <p:tgtEl>
                                          <p:spTgt spid="6146"/>
                                        </p:tgtEl>
                                      </p:cBhvr>
                                    </p:animEffect>
                                  </p:childTnLst>
                                </p:cTn>
                              </p:par>
                            </p:childTnLst>
                          </p:cTn>
                        </p:par>
                        <p:par>
                          <p:cTn id="18" fill="hold">
                            <p:stCondLst>
                              <p:cond delay="1000"/>
                            </p:stCondLst>
                            <p:childTnLst>
                              <p:par>
                                <p:cTn id="19" presetID="2" presetClass="entr" presetSubtype="2" fill="hold" nodeType="afterEffect">
                                  <p:stCondLst>
                                    <p:cond delay="0"/>
                                  </p:stCondLst>
                                  <p:childTnLst>
                                    <p:set>
                                      <p:cBhvr>
                                        <p:cTn id="20" dur="1" fill="hold">
                                          <p:stCondLst>
                                            <p:cond delay="0"/>
                                          </p:stCondLst>
                                        </p:cTn>
                                        <p:tgtEl>
                                          <p:spTgt spid="21"/>
                                        </p:tgtEl>
                                        <p:attrNameLst>
                                          <p:attrName>style.visibility</p:attrName>
                                        </p:attrNameLst>
                                      </p:cBhvr>
                                      <p:to>
                                        <p:strVal val="visible"/>
                                      </p:to>
                                    </p:set>
                                    <p:anim calcmode="lin" valueType="num">
                                      <p:cBhvr additive="base">
                                        <p:cTn id="21" dur="500" fill="hold"/>
                                        <p:tgtEl>
                                          <p:spTgt spid="21"/>
                                        </p:tgtEl>
                                        <p:attrNameLst>
                                          <p:attrName>ppt_x</p:attrName>
                                        </p:attrNameLst>
                                      </p:cBhvr>
                                      <p:tavLst>
                                        <p:tav tm="0">
                                          <p:val>
                                            <p:strVal val="1+#ppt_w/2"/>
                                          </p:val>
                                        </p:tav>
                                        <p:tav tm="100000">
                                          <p:val>
                                            <p:strVal val="#ppt_x"/>
                                          </p:val>
                                        </p:tav>
                                      </p:tavLst>
                                    </p:anim>
                                    <p:anim calcmode="lin" valueType="num">
                                      <p:cBhvr additive="base">
                                        <p:cTn id="22" dur="500" fill="hold"/>
                                        <p:tgtEl>
                                          <p:spTgt spid="21"/>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ID="2" presetClass="entr" presetSubtype="2" fill="hold" grpId="0" nodeType="afterEffect">
                                  <p:stCondLst>
                                    <p:cond delay="0"/>
                                  </p:stCondLst>
                                  <p:childTnLst>
                                    <p:set>
                                      <p:cBhvr>
                                        <p:cTn id="25" dur="1" fill="hold">
                                          <p:stCondLst>
                                            <p:cond delay="0"/>
                                          </p:stCondLst>
                                        </p:cTn>
                                        <p:tgtEl>
                                          <p:spTgt spid="26"/>
                                        </p:tgtEl>
                                        <p:attrNameLst>
                                          <p:attrName>style.visibility</p:attrName>
                                        </p:attrNameLst>
                                      </p:cBhvr>
                                      <p:to>
                                        <p:strVal val="visible"/>
                                      </p:to>
                                    </p:set>
                                    <p:anim calcmode="lin" valueType="num">
                                      <p:cBhvr additive="base">
                                        <p:cTn id="26" dur="500" fill="hold"/>
                                        <p:tgtEl>
                                          <p:spTgt spid="26"/>
                                        </p:tgtEl>
                                        <p:attrNameLst>
                                          <p:attrName>ppt_x</p:attrName>
                                        </p:attrNameLst>
                                      </p:cBhvr>
                                      <p:tavLst>
                                        <p:tav tm="0">
                                          <p:val>
                                            <p:strVal val="1+#ppt_w/2"/>
                                          </p:val>
                                        </p:tav>
                                        <p:tav tm="100000">
                                          <p:val>
                                            <p:strVal val="#ppt_x"/>
                                          </p:val>
                                        </p:tav>
                                      </p:tavLst>
                                    </p:anim>
                                    <p:anim calcmode="lin" valueType="num">
                                      <p:cBhvr additive="base">
                                        <p:cTn id="27" dur="5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矩形 75"/>
          <p:cNvSpPr/>
          <p:nvPr/>
        </p:nvSpPr>
        <p:spPr>
          <a:xfrm>
            <a:off x="7940959" y="4087870"/>
            <a:ext cx="3310255" cy="461665"/>
          </a:xfrm>
          <a:prstGeom prst="rect">
            <a:avLst/>
          </a:prstGeom>
        </p:spPr>
        <p:txBody>
          <a:bodyPr wrap="square">
            <a:spAutoFit/>
            <a:scene3d>
              <a:camera prst="orthographicFront"/>
              <a:lightRig rig="threePt" dir="t"/>
            </a:scene3d>
            <a:sp3d contourW="12700"/>
          </a:bodyPr>
          <a:lstStyle/>
          <a:p>
            <a:pPr lvl="0" algn="just">
              <a:lnSpc>
                <a:spcPct val="120000"/>
              </a:lnSpc>
              <a:defRPr/>
            </a:pPr>
            <a:r>
              <a:rPr lang="en-US" altLang="zh-CN" sz="2000" b="1" dirty="0" smtClean="0">
                <a:solidFill>
                  <a:prstClr val="white"/>
                </a:solidFill>
                <a:latin typeface="Times New Roman" panose="02020603050405020304" pitchFamily="18" charset="0"/>
                <a:cs typeface="Times New Roman" panose="02020603050405020304" pitchFamily="18" charset="0"/>
              </a:rPr>
              <a:t>NHÀ CUNG CẤP DỊCH VỤ</a:t>
            </a:r>
            <a:endParaRPr kumimoji="0" lang="zh-CN" altLang="en-US" sz="20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Times New Roman" panose="02020603050405020304" pitchFamily="18" charset="0"/>
            </a:endParaRPr>
          </a:p>
        </p:txBody>
      </p:sp>
      <p:grpSp>
        <p:nvGrpSpPr>
          <p:cNvPr id="6" name="组合 5"/>
          <p:cNvGrpSpPr/>
          <p:nvPr/>
        </p:nvGrpSpPr>
        <p:grpSpPr>
          <a:xfrm>
            <a:off x="8075501" y="4820109"/>
            <a:ext cx="3618486" cy="392431"/>
            <a:chOff x="7345853" y="3904772"/>
            <a:chExt cx="3618486" cy="392431"/>
          </a:xfrm>
        </p:grpSpPr>
        <p:grpSp>
          <p:nvGrpSpPr>
            <p:cNvPr id="10" name="组合 9"/>
            <p:cNvGrpSpPr/>
            <p:nvPr/>
          </p:nvGrpSpPr>
          <p:grpSpPr>
            <a:xfrm>
              <a:off x="7345853" y="3945049"/>
              <a:ext cx="350641" cy="352154"/>
              <a:chOff x="9113717" y="856388"/>
              <a:chExt cx="871174" cy="874617"/>
            </a:xfrm>
          </p:grpSpPr>
          <p:sp>
            <p:nvSpPr>
              <p:cNvPr id="23" name="Freeform 5"/>
              <p:cNvSpPr>
                <a:spLocks noEditPoints="1"/>
              </p:cNvSpPr>
              <p:nvPr/>
            </p:nvSpPr>
            <p:spPr bwMode="auto">
              <a:xfrm>
                <a:off x="9354097" y="1090161"/>
                <a:ext cx="498474" cy="519114"/>
              </a:xfrm>
              <a:custGeom>
                <a:avLst/>
                <a:gdLst>
                  <a:gd name="T0" fmla="*/ 129 w 133"/>
                  <a:gd name="T1" fmla="*/ 119 h 138"/>
                  <a:gd name="T2" fmla="*/ 104 w 133"/>
                  <a:gd name="T3" fmla="*/ 93 h 138"/>
                  <a:gd name="T4" fmla="*/ 93 w 133"/>
                  <a:gd name="T5" fmla="*/ 90 h 138"/>
                  <a:gd name="T6" fmla="*/ 90 w 133"/>
                  <a:gd name="T7" fmla="*/ 86 h 138"/>
                  <a:gd name="T8" fmla="*/ 103 w 133"/>
                  <a:gd name="T9" fmla="*/ 52 h 138"/>
                  <a:gd name="T10" fmla="*/ 51 w 133"/>
                  <a:gd name="T11" fmla="*/ 0 h 138"/>
                  <a:gd name="T12" fmla="*/ 0 w 133"/>
                  <a:gd name="T13" fmla="*/ 52 h 138"/>
                  <a:gd name="T14" fmla="*/ 51 w 133"/>
                  <a:gd name="T15" fmla="*/ 103 h 138"/>
                  <a:gd name="T16" fmla="*/ 82 w 133"/>
                  <a:gd name="T17" fmla="*/ 93 h 138"/>
                  <a:gd name="T18" fmla="*/ 86 w 133"/>
                  <a:gd name="T19" fmla="*/ 97 h 138"/>
                  <a:gd name="T20" fmla="*/ 88 w 133"/>
                  <a:gd name="T21" fmla="*/ 109 h 138"/>
                  <a:gd name="T22" fmla="*/ 113 w 133"/>
                  <a:gd name="T23" fmla="*/ 135 h 138"/>
                  <a:gd name="T24" fmla="*/ 121 w 133"/>
                  <a:gd name="T25" fmla="*/ 138 h 138"/>
                  <a:gd name="T26" fmla="*/ 129 w 133"/>
                  <a:gd name="T27" fmla="*/ 135 h 138"/>
                  <a:gd name="T28" fmla="*/ 129 w 133"/>
                  <a:gd name="T29" fmla="*/ 119 h 138"/>
                  <a:gd name="T30" fmla="*/ 51 w 133"/>
                  <a:gd name="T31" fmla="*/ 84 h 138"/>
                  <a:gd name="T32" fmla="*/ 19 w 133"/>
                  <a:gd name="T33" fmla="*/ 52 h 138"/>
                  <a:gd name="T34" fmla="*/ 51 w 133"/>
                  <a:gd name="T35" fmla="*/ 19 h 138"/>
                  <a:gd name="T36" fmla="*/ 84 w 133"/>
                  <a:gd name="T37" fmla="*/ 52 h 138"/>
                  <a:gd name="T38" fmla="*/ 51 w 133"/>
                  <a:gd name="T39" fmla="*/ 8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 h="138">
                    <a:moveTo>
                      <a:pt x="129" y="119"/>
                    </a:moveTo>
                    <a:cubicBezTo>
                      <a:pt x="104" y="93"/>
                      <a:pt x="104" y="93"/>
                      <a:pt x="104" y="93"/>
                    </a:cubicBezTo>
                    <a:cubicBezTo>
                      <a:pt x="102" y="90"/>
                      <a:pt x="97" y="89"/>
                      <a:pt x="93" y="90"/>
                    </a:cubicBezTo>
                    <a:cubicBezTo>
                      <a:pt x="90" y="86"/>
                      <a:pt x="90" y="86"/>
                      <a:pt x="90" y="86"/>
                    </a:cubicBezTo>
                    <a:cubicBezTo>
                      <a:pt x="98" y="77"/>
                      <a:pt x="103" y="65"/>
                      <a:pt x="103" y="52"/>
                    </a:cubicBezTo>
                    <a:cubicBezTo>
                      <a:pt x="103" y="23"/>
                      <a:pt x="80" y="0"/>
                      <a:pt x="51" y="0"/>
                    </a:cubicBezTo>
                    <a:cubicBezTo>
                      <a:pt x="23" y="0"/>
                      <a:pt x="0" y="23"/>
                      <a:pt x="0" y="52"/>
                    </a:cubicBezTo>
                    <a:cubicBezTo>
                      <a:pt x="0" y="80"/>
                      <a:pt x="23" y="103"/>
                      <a:pt x="51" y="103"/>
                    </a:cubicBezTo>
                    <a:cubicBezTo>
                      <a:pt x="63" y="103"/>
                      <a:pt x="73" y="99"/>
                      <a:pt x="82" y="93"/>
                    </a:cubicBezTo>
                    <a:cubicBezTo>
                      <a:pt x="86" y="97"/>
                      <a:pt x="86" y="97"/>
                      <a:pt x="86" y="97"/>
                    </a:cubicBezTo>
                    <a:cubicBezTo>
                      <a:pt x="84" y="101"/>
                      <a:pt x="85" y="106"/>
                      <a:pt x="88" y="109"/>
                    </a:cubicBezTo>
                    <a:cubicBezTo>
                      <a:pt x="113" y="135"/>
                      <a:pt x="113" y="135"/>
                      <a:pt x="113" y="135"/>
                    </a:cubicBezTo>
                    <a:cubicBezTo>
                      <a:pt x="115" y="137"/>
                      <a:pt x="118" y="138"/>
                      <a:pt x="121" y="138"/>
                    </a:cubicBezTo>
                    <a:cubicBezTo>
                      <a:pt x="124" y="138"/>
                      <a:pt x="126" y="137"/>
                      <a:pt x="129" y="135"/>
                    </a:cubicBezTo>
                    <a:cubicBezTo>
                      <a:pt x="133" y="131"/>
                      <a:pt x="133" y="124"/>
                      <a:pt x="129" y="119"/>
                    </a:cubicBezTo>
                    <a:close/>
                    <a:moveTo>
                      <a:pt x="51" y="84"/>
                    </a:moveTo>
                    <a:cubicBezTo>
                      <a:pt x="33" y="84"/>
                      <a:pt x="19" y="70"/>
                      <a:pt x="19" y="52"/>
                    </a:cubicBezTo>
                    <a:cubicBezTo>
                      <a:pt x="19" y="33"/>
                      <a:pt x="33" y="19"/>
                      <a:pt x="51" y="19"/>
                    </a:cubicBezTo>
                    <a:cubicBezTo>
                      <a:pt x="70" y="19"/>
                      <a:pt x="84" y="33"/>
                      <a:pt x="84" y="52"/>
                    </a:cubicBezTo>
                    <a:cubicBezTo>
                      <a:pt x="84" y="70"/>
                      <a:pt x="70" y="84"/>
                      <a:pt x="51" y="8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94"/>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24" name="Oval 9"/>
              <p:cNvSpPr>
                <a:spLocks noChangeArrowheads="1"/>
              </p:cNvSpPr>
              <p:nvPr/>
            </p:nvSpPr>
            <p:spPr bwMode="auto">
              <a:xfrm>
                <a:off x="9113717" y="856388"/>
                <a:ext cx="871174" cy="874617"/>
              </a:xfrm>
              <a:prstGeom prst="ellipse">
                <a:avLst/>
              </a:prstGeom>
              <a:noFill/>
              <a:ln>
                <a:solidFill>
                  <a:schemeClr val="bg1">
                    <a:alpha val="50000"/>
                  </a:schemeClr>
                </a:solidFill>
              </a:ln>
            </p:spPr>
            <p:txBody>
              <a:bodyPr vert="horz" wrap="square" lIns="121892" tIns="60946" rIns="121892" bIns="60946" numCol="1" anchor="t" anchorCtr="0" compatLnSpc="1">
                <a:prstTxWarp prst="textNoShape">
                  <a:avLst/>
                </a:prstTxWarp>
              </a:bodyPr>
              <a:lstStyle/>
              <a:p>
                <a:pPr defTabSz="914194"/>
                <a:endParaRPr lang="zh-CN" altLang="en-US">
                  <a:solidFill>
                    <a:prstClr val="white"/>
                  </a:solidFill>
                  <a:latin typeface="Times New Roman" panose="02020603050405020304" pitchFamily="18" charset="0"/>
                  <a:cs typeface="Times New Roman" panose="02020603050405020304" pitchFamily="18" charset="0"/>
                </a:endParaRPr>
              </a:p>
            </p:txBody>
          </p:sp>
        </p:grpSp>
        <p:sp>
          <p:nvSpPr>
            <p:cNvPr id="79" name="矩形 78"/>
            <p:cNvSpPr/>
            <p:nvPr/>
          </p:nvSpPr>
          <p:spPr>
            <a:xfrm>
              <a:off x="7846503" y="3904772"/>
              <a:ext cx="3117836" cy="362022"/>
            </a:xfrm>
            <a:prstGeom prst="rect">
              <a:avLst/>
            </a:prstGeom>
          </p:spPr>
          <p:txBody>
            <a:bodyPr wrap="square">
              <a:spAutoFit/>
              <a:scene3d>
                <a:camera prst="orthographicFront"/>
                <a:lightRig rig="threePt" dir="t"/>
              </a:scene3d>
              <a:sp3d contourW="12700"/>
            </a:bodyPr>
            <a:lstStyle/>
            <a:p>
              <a:pPr lvl="0" algn="just">
                <a:lnSpc>
                  <a:spcPct val="120000"/>
                </a:lnSpc>
                <a:defRPr/>
              </a:pPr>
              <a:r>
                <a:rPr lang="en-US" altLang="zh-CN" sz="1600" dirty="0" err="1" smtClean="0">
                  <a:solidFill>
                    <a:prstClr val="white"/>
                  </a:solidFill>
                  <a:latin typeface="Times New Roman" panose="02020603050405020304" pitchFamily="18" charset="0"/>
                  <a:cs typeface="Times New Roman" panose="02020603050405020304" pitchFamily="18" charset="0"/>
                </a:rPr>
                <a:t>Công</a:t>
              </a:r>
              <a:r>
                <a:rPr lang="en-US" altLang="zh-CN" sz="1600" dirty="0" smtClean="0">
                  <a:solidFill>
                    <a:prstClr val="white"/>
                  </a:solidFill>
                  <a:latin typeface="Times New Roman" panose="02020603050405020304" pitchFamily="18" charset="0"/>
                  <a:cs typeface="Times New Roman" panose="02020603050405020304" pitchFamily="18" charset="0"/>
                </a:rPr>
                <a:t> ty </a:t>
              </a:r>
              <a:r>
                <a:rPr lang="en-US" altLang="zh-CN" sz="1600" dirty="0" err="1" smtClean="0">
                  <a:solidFill>
                    <a:prstClr val="white"/>
                  </a:solidFill>
                  <a:latin typeface="Times New Roman" panose="02020603050405020304" pitchFamily="18" charset="0"/>
                  <a:cs typeface="Times New Roman" panose="02020603050405020304" pitchFamily="18" charset="0"/>
                </a:rPr>
                <a:t>vận</a:t>
              </a:r>
              <a:r>
                <a:rPr lang="en-US" altLang="zh-CN" sz="1600" dirty="0" smtClean="0">
                  <a:solidFill>
                    <a:prstClr val="white"/>
                  </a:solidFill>
                  <a:latin typeface="Times New Roman" panose="02020603050405020304" pitchFamily="18" charset="0"/>
                  <a:cs typeface="Times New Roman" panose="02020603050405020304" pitchFamily="18" charset="0"/>
                </a:rPr>
                <a:t> </a:t>
              </a:r>
              <a:r>
                <a:rPr lang="en-US" altLang="zh-CN" sz="1600" dirty="0" err="1" smtClean="0">
                  <a:solidFill>
                    <a:prstClr val="white"/>
                  </a:solidFill>
                  <a:latin typeface="Times New Roman" panose="02020603050405020304" pitchFamily="18" charset="0"/>
                  <a:cs typeface="Times New Roman" panose="02020603050405020304" pitchFamily="18" charset="0"/>
                </a:rPr>
                <a:t>tải</a:t>
              </a:r>
              <a:r>
                <a:rPr lang="vi-VN" altLang="zh-CN" sz="1600" dirty="0" smtClean="0">
                  <a:solidFill>
                    <a:prstClr val="white"/>
                  </a:solidFill>
                  <a:latin typeface="Times New Roman" panose="02020603050405020304" pitchFamily="18" charset="0"/>
                  <a:cs typeface="Times New Roman" panose="02020603050405020304" pitchFamily="18" charset="0"/>
                </a:rPr>
                <a:t>.</a:t>
              </a:r>
              <a:endParaRPr lang="vi-VN" altLang="zh-CN" sz="1600" dirty="0">
                <a:solidFill>
                  <a:prstClr val="white"/>
                </a:solidFill>
                <a:latin typeface="Times New Roman" panose="02020603050405020304" pitchFamily="18" charset="0"/>
                <a:cs typeface="Times New Roman" panose="02020603050405020304" pitchFamily="18" charset="0"/>
              </a:endParaRPr>
            </a:p>
          </p:txBody>
        </p:sp>
      </p:grpSp>
      <p:grpSp>
        <p:nvGrpSpPr>
          <p:cNvPr id="81" name="组合 80"/>
          <p:cNvGrpSpPr/>
          <p:nvPr/>
        </p:nvGrpSpPr>
        <p:grpSpPr>
          <a:xfrm>
            <a:off x="8075501" y="5556452"/>
            <a:ext cx="3521798" cy="1249064"/>
            <a:chOff x="6723411" y="3937135"/>
            <a:chExt cx="3521798" cy="1249064"/>
          </a:xfrm>
        </p:grpSpPr>
        <p:grpSp>
          <p:nvGrpSpPr>
            <p:cNvPr id="82" name="组合 81"/>
            <p:cNvGrpSpPr/>
            <p:nvPr/>
          </p:nvGrpSpPr>
          <p:grpSpPr>
            <a:xfrm>
              <a:off x="6723411" y="3937135"/>
              <a:ext cx="350641" cy="352154"/>
              <a:chOff x="7567248" y="836733"/>
              <a:chExt cx="871174" cy="874617"/>
            </a:xfrm>
          </p:grpSpPr>
          <p:sp>
            <p:nvSpPr>
              <p:cNvPr id="84" name="Freeform 5"/>
              <p:cNvSpPr>
                <a:spLocks noEditPoints="1"/>
              </p:cNvSpPr>
              <p:nvPr/>
            </p:nvSpPr>
            <p:spPr bwMode="auto">
              <a:xfrm>
                <a:off x="7748583" y="1034141"/>
                <a:ext cx="498475" cy="519113"/>
              </a:xfrm>
              <a:custGeom>
                <a:avLst/>
                <a:gdLst>
                  <a:gd name="T0" fmla="*/ 129 w 133"/>
                  <a:gd name="T1" fmla="*/ 119 h 138"/>
                  <a:gd name="T2" fmla="*/ 104 w 133"/>
                  <a:gd name="T3" fmla="*/ 93 h 138"/>
                  <a:gd name="T4" fmla="*/ 93 w 133"/>
                  <a:gd name="T5" fmla="*/ 90 h 138"/>
                  <a:gd name="T6" fmla="*/ 90 w 133"/>
                  <a:gd name="T7" fmla="*/ 86 h 138"/>
                  <a:gd name="T8" fmla="*/ 103 w 133"/>
                  <a:gd name="T9" fmla="*/ 52 h 138"/>
                  <a:gd name="T10" fmla="*/ 51 w 133"/>
                  <a:gd name="T11" fmla="*/ 0 h 138"/>
                  <a:gd name="T12" fmla="*/ 0 w 133"/>
                  <a:gd name="T13" fmla="*/ 52 h 138"/>
                  <a:gd name="T14" fmla="*/ 51 w 133"/>
                  <a:gd name="T15" fmla="*/ 103 h 138"/>
                  <a:gd name="T16" fmla="*/ 82 w 133"/>
                  <a:gd name="T17" fmla="*/ 93 h 138"/>
                  <a:gd name="T18" fmla="*/ 86 w 133"/>
                  <a:gd name="T19" fmla="*/ 97 h 138"/>
                  <a:gd name="T20" fmla="*/ 88 w 133"/>
                  <a:gd name="T21" fmla="*/ 109 h 138"/>
                  <a:gd name="T22" fmla="*/ 113 w 133"/>
                  <a:gd name="T23" fmla="*/ 135 h 138"/>
                  <a:gd name="T24" fmla="*/ 121 w 133"/>
                  <a:gd name="T25" fmla="*/ 138 h 138"/>
                  <a:gd name="T26" fmla="*/ 129 w 133"/>
                  <a:gd name="T27" fmla="*/ 135 h 138"/>
                  <a:gd name="T28" fmla="*/ 129 w 133"/>
                  <a:gd name="T29" fmla="*/ 119 h 138"/>
                  <a:gd name="T30" fmla="*/ 51 w 133"/>
                  <a:gd name="T31" fmla="*/ 84 h 138"/>
                  <a:gd name="T32" fmla="*/ 19 w 133"/>
                  <a:gd name="T33" fmla="*/ 52 h 138"/>
                  <a:gd name="T34" fmla="*/ 51 w 133"/>
                  <a:gd name="T35" fmla="*/ 19 h 138"/>
                  <a:gd name="T36" fmla="*/ 84 w 133"/>
                  <a:gd name="T37" fmla="*/ 52 h 138"/>
                  <a:gd name="T38" fmla="*/ 51 w 133"/>
                  <a:gd name="T39" fmla="*/ 8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 h="138">
                    <a:moveTo>
                      <a:pt x="129" y="119"/>
                    </a:moveTo>
                    <a:cubicBezTo>
                      <a:pt x="104" y="93"/>
                      <a:pt x="104" y="93"/>
                      <a:pt x="104" y="93"/>
                    </a:cubicBezTo>
                    <a:cubicBezTo>
                      <a:pt x="102" y="90"/>
                      <a:pt x="97" y="89"/>
                      <a:pt x="93" y="90"/>
                    </a:cubicBezTo>
                    <a:cubicBezTo>
                      <a:pt x="90" y="86"/>
                      <a:pt x="90" y="86"/>
                      <a:pt x="90" y="86"/>
                    </a:cubicBezTo>
                    <a:cubicBezTo>
                      <a:pt x="98" y="77"/>
                      <a:pt x="103" y="65"/>
                      <a:pt x="103" y="52"/>
                    </a:cubicBezTo>
                    <a:cubicBezTo>
                      <a:pt x="103" y="23"/>
                      <a:pt x="80" y="0"/>
                      <a:pt x="51" y="0"/>
                    </a:cubicBezTo>
                    <a:cubicBezTo>
                      <a:pt x="23" y="0"/>
                      <a:pt x="0" y="23"/>
                      <a:pt x="0" y="52"/>
                    </a:cubicBezTo>
                    <a:cubicBezTo>
                      <a:pt x="0" y="80"/>
                      <a:pt x="23" y="103"/>
                      <a:pt x="51" y="103"/>
                    </a:cubicBezTo>
                    <a:cubicBezTo>
                      <a:pt x="63" y="103"/>
                      <a:pt x="73" y="99"/>
                      <a:pt x="82" y="93"/>
                    </a:cubicBezTo>
                    <a:cubicBezTo>
                      <a:pt x="86" y="97"/>
                      <a:pt x="86" y="97"/>
                      <a:pt x="86" y="97"/>
                    </a:cubicBezTo>
                    <a:cubicBezTo>
                      <a:pt x="84" y="101"/>
                      <a:pt x="85" y="106"/>
                      <a:pt x="88" y="109"/>
                    </a:cubicBezTo>
                    <a:cubicBezTo>
                      <a:pt x="113" y="135"/>
                      <a:pt x="113" y="135"/>
                      <a:pt x="113" y="135"/>
                    </a:cubicBezTo>
                    <a:cubicBezTo>
                      <a:pt x="115" y="137"/>
                      <a:pt x="118" y="138"/>
                      <a:pt x="121" y="138"/>
                    </a:cubicBezTo>
                    <a:cubicBezTo>
                      <a:pt x="124" y="138"/>
                      <a:pt x="126" y="137"/>
                      <a:pt x="129" y="135"/>
                    </a:cubicBezTo>
                    <a:cubicBezTo>
                      <a:pt x="133" y="131"/>
                      <a:pt x="133" y="124"/>
                      <a:pt x="129" y="119"/>
                    </a:cubicBezTo>
                    <a:close/>
                    <a:moveTo>
                      <a:pt x="51" y="84"/>
                    </a:moveTo>
                    <a:cubicBezTo>
                      <a:pt x="33" y="84"/>
                      <a:pt x="19" y="70"/>
                      <a:pt x="19" y="52"/>
                    </a:cubicBezTo>
                    <a:cubicBezTo>
                      <a:pt x="19" y="33"/>
                      <a:pt x="33" y="19"/>
                      <a:pt x="51" y="19"/>
                    </a:cubicBezTo>
                    <a:cubicBezTo>
                      <a:pt x="70" y="19"/>
                      <a:pt x="84" y="33"/>
                      <a:pt x="84" y="52"/>
                    </a:cubicBezTo>
                    <a:cubicBezTo>
                      <a:pt x="84" y="70"/>
                      <a:pt x="70" y="84"/>
                      <a:pt x="51" y="8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94"/>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85" name="Oval 9"/>
              <p:cNvSpPr>
                <a:spLocks noChangeArrowheads="1"/>
              </p:cNvSpPr>
              <p:nvPr/>
            </p:nvSpPr>
            <p:spPr bwMode="auto">
              <a:xfrm>
                <a:off x="7567248" y="836733"/>
                <a:ext cx="871174" cy="874617"/>
              </a:xfrm>
              <a:prstGeom prst="ellipse">
                <a:avLst/>
              </a:prstGeom>
              <a:noFill/>
              <a:ln>
                <a:solidFill>
                  <a:schemeClr val="bg1">
                    <a:alpha val="50000"/>
                  </a:schemeClr>
                </a:solidFill>
              </a:ln>
            </p:spPr>
            <p:txBody>
              <a:bodyPr vert="horz" wrap="square" lIns="121892" tIns="60946" rIns="121892" bIns="60946" numCol="1" anchor="t" anchorCtr="0" compatLnSpc="1">
                <a:prstTxWarp prst="textNoShape">
                  <a:avLst/>
                </a:prstTxWarp>
              </a:bodyPr>
              <a:lstStyle/>
              <a:p>
                <a:pPr defTabSz="914194"/>
                <a:endParaRPr lang="zh-CN" altLang="en-US">
                  <a:solidFill>
                    <a:prstClr val="white"/>
                  </a:solidFill>
                  <a:latin typeface="Times New Roman" panose="02020603050405020304" pitchFamily="18" charset="0"/>
                  <a:cs typeface="Times New Roman" panose="02020603050405020304" pitchFamily="18" charset="0"/>
                </a:endParaRPr>
              </a:p>
            </p:txBody>
          </p:sp>
        </p:grpSp>
        <p:sp>
          <p:nvSpPr>
            <p:cNvPr id="83" name="矩形 82"/>
            <p:cNvSpPr/>
            <p:nvPr/>
          </p:nvSpPr>
          <p:spPr>
            <a:xfrm>
              <a:off x="7147038" y="3937780"/>
              <a:ext cx="3098171" cy="1248419"/>
            </a:xfrm>
            <a:prstGeom prst="rect">
              <a:avLst/>
            </a:prstGeom>
          </p:spPr>
          <p:txBody>
            <a:bodyPr wrap="square">
              <a:spAutoFit/>
              <a:scene3d>
                <a:camera prst="orthographicFront"/>
                <a:lightRig rig="threePt" dir="t"/>
              </a:scene3d>
              <a:sp3d contourW="12700"/>
            </a:bodyPr>
            <a:lstStyle/>
            <a:p>
              <a:pPr lvl="0" algn="just">
                <a:lnSpc>
                  <a:spcPct val="120000"/>
                </a:lnSpc>
                <a:defRPr/>
              </a:pPr>
              <a:r>
                <a:rPr lang="en-US" altLang="zh-CN" sz="1600" dirty="0" err="1">
                  <a:solidFill>
                    <a:prstClr val="white"/>
                  </a:solidFill>
                  <a:latin typeface="Times New Roman" panose="02020603050405020304" pitchFamily="18" charset="0"/>
                  <a:cs typeface="Times New Roman" panose="02020603050405020304" pitchFamily="18" charset="0"/>
                </a:rPr>
                <a:t>Chức</a:t>
              </a:r>
              <a:r>
                <a:rPr lang="en-US" altLang="zh-CN" sz="1600" dirty="0">
                  <a:solidFill>
                    <a:prstClr val="white"/>
                  </a:solidFill>
                  <a:latin typeface="Times New Roman" panose="02020603050405020304" pitchFamily="18" charset="0"/>
                  <a:cs typeface="Times New Roman" panose="02020603050405020304" pitchFamily="18" charset="0"/>
                </a:rPr>
                <a:t> </a:t>
              </a:r>
              <a:r>
                <a:rPr lang="en-US" altLang="zh-CN" sz="1600" dirty="0" err="1">
                  <a:solidFill>
                    <a:prstClr val="white"/>
                  </a:solidFill>
                  <a:latin typeface="Times New Roman" panose="02020603050405020304" pitchFamily="18" charset="0"/>
                  <a:cs typeface="Times New Roman" panose="02020603050405020304" pitchFamily="18" charset="0"/>
                </a:rPr>
                <a:t>năng</a:t>
              </a:r>
              <a:r>
                <a:rPr lang="en-US" altLang="zh-CN" sz="1600" dirty="0">
                  <a:solidFill>
                    <a:prstClr val="white"/>
                  </a:solidFill>
                  <a:latin typeface="Times New Roman" panose="02020603050405020304" pitchFamily="18" charset="0"/>
                  <a:cs typeface="Times New Roman" panose="02020603050405020304" pitchFamily="18" charset="0"/>
                </a:rPr>
                <a:t> </a:t>
              </a:r>
              <a:r>
                <a:rPr lang="en-US" altLang="zh-CN" sz="1600" dirty="0" err="1">
                  <a:solidFill>
                    <a:prstClr val="white"/>
                  </a:solidFill>
                  <a:latin typeface="Times New Roman" panose="02020603050405020304" pitchFamily="18" charset="0"/>
                  <a:cs typeface="Times New Roman" panose="02020603050405020304" pitchFamily="18" charset="0"/>
                </a:rPr>
                <a:t>trên</a:t>
              </a:r>
              <a:r>
                <a:rPr lang="en-US" altLang="zh-CN" sz="1600" dirty="0">
                  <a:solidFill>
                    <a:prstClr val="white"/>
                  </a:solidFill>
                  <a:latin typeface="Times New Roman" panose="02020603050405020304" pitchFamily="18" charset="0"/>
                  <a:cs typeface="Times New Roman" panose="02020603050405020304" pitchFamily="18" charset="0"/>
                </a:rPr>
                <a:t> </a:t>
              </a:r>
              <a:r>
                <a:rPr lang="en-US" altLang="zh-CN" sz="1600" dirty="0" err="1">
                  <a:solidFill>
                    <a:prstClr val="white"/>
                  </a:solidFill>
                  <a:latin typeface="Times New Roman" panose="02020603050405020304" pitchFamily="18" charset="0"/>
                  <a:cs typeface="Times New Roman" panose="02020603050405020304" pitchFamily="18" charset="0"/>
                </a:rPr>
                <a:t>chuỗi</a:t>
              </a:r>
              <a:r>
                <a:rPr lang="en-US" altLang="zh-CN" sz="1600" dirty="0">
                  <a:solidFill>
                    <a:prstClr val="white"/>
                  </a:solidFill>
                  <a:latin typeface="Times New Roman" panose="02020603050405020304" pitchFamily="18" charset="0"/>
                  <a:cs typeface="Times New Roman" panose="02020603050405020304" pitchFamily="18" charset="0"/>
                </a:rPr>
                <a:t>: </a:t>
              </a:r>
              <a:r>
                <a:rPr lang="en-US" altLang="zh-CN" sz="1600" dirty="0" err="1">
                  <a:solidFill>
                    <a:prstClr val="white"/>
                  </a:solidFill>
                  <a:latin typeface="Times New Roman" panose="02020603050405020304" pitchFamily="18" charset="0"/>
                  <a:cs typeface="Times New Roman" panose="02020603050405020304" pitchFamily="18" charset="0"/>
                </a:rPr>
                <a:t>Cung</a:t>
              </a:r>
              <a:r>
                <a:rPr lang="en-US" altLang="zh-CN" sz="1600" dirty="0">
                  <a:solidFill>
                    <a:prstClr val="white"/>
                  </a:solidFill>
                  <a:latin typeface="Times New Roman" panose="02020603050405020304" pitchFamily="18" charset="0"/>
                  <a:cs typeface="Times New Roman" panose="02020603050405020304" pitchFamily="18" charset="0"/>
                </a:rPr>
                <a:t> </a:t>
              </a:r>
              <a:r>
                <a:rPr lang="en-US" altLang="zh-CN" sz="1600" dirty="0" err="1">
                  <a:solidFill>
                    <a:prstClr val="white"/>
                  </a:solidFill>
                  <a:latin typeface="Times New Roman" panose="02020603050405020304" pitchFamily="18" charset="0"/>
                  <a:cs typeface="Times New Roman" panose="02020603050405020304" pitchFamily="18" charset="0"/>
                </a:rPr>
                <a:t>cấp</a:t>
              </a:r>
              <a:r>
                <a:rPr lang="en-US" altLang="zh-CN" sz="1600" dirty="0">
                  <a:solidFill>
                    <a:prstClr val="white"/>
                  </a:solidFill>
                  <a:latin typeface="Times New Roman" panose="02020603050405020304" pitchFamily="18" charset="0"/>
                  <a:cs typeface="Times New Roman" panose="02020603050405020304" pitchFamily="18" charset="0"/>
                </a:rPr>
                <a:t> </a:t>
              </a:r>
              <a:r>
                <a:rPr lang="en-US" altLang="zh-CN" sz="1600" dirty="0" err="1">
                  <a:solidFill>
                    <a:prstClr val="white"/>
                  </a:solidFill>
                  <a:latin typeface="Times New Roman" panose="02020603050405020304" pitchFamily="18" charset="0"/>
                  <a:cs typeface="Times New Roman" panose="02020603050405020304" pitchFamily="18" charset="0"/>
                </a:rPr>
                <a:t>dịch</a:t>
              </a:r>
              <a:r>
                <a:rPr lang="en-US" altLang="zh-CN" sz="1600" dirty="0">
                  <a:solidFill>
                    <a:prstClr val="white"/>
                  </a:solidFill>
                  <a:latin typeface="Times New Roman" panose="02020603050405020304" pitchFamily="18" charset="0"/>
                  <a:cs typeface="Times New Roman" panose="02020603050405020304" pitchFamily="18" charset="0"/>
                </a:rPr>
                <a:t> </a:t>
              </a:r>
              <a:r>
                <a:rPr lang="en-US" altLang="zh-CN" sz="1600" dirty="0" err="1">
                  <a:solidFill>
                    <a:prstClr val="white"/>
                  </a:solidFill>
                  <a:latin typeface="Times New Roman" panose="02020603050405020304" pitchFamily="18" charset="0"/>
                  <a:cs typeface="Times New Roman" panose="02020603050405020304" pitchFamily="18" charset="0"/>
                </a:rPr>
                <a:t>vụ</a:t>
              </a:r>
              <a:r>
                <a:rPr lang="en-US" altLang="zh-CN" sz="1600" dirty="0">
                  <a:solidFill>
                    <a:prstClr val="white"/>
                  </a:solidFill>
                  <a:latin typeface="Times New Roman" panose="02020603050405020304" pitchFamily="18" charset="0"/>
                  <a:cs typeface="Times New Roman" panose="02020603050405020304" pitchFamily="18" charset="0"/>
                </a:rPr>
                <a:t> </a:t>
              </a:r>
              <a:r>
                <a:rPr lang="en-US" altLang="zh-CN" sz="1600" dirty="0" err="1">
                  <a:solidFill>
                    <a:prstClr val="white"/>
                  </a:solidFill>
                  <a:latin typeface="Times New Roman" panose="02020603050405020304" pitchFamily="18" charset="0"/>
                  <a:cs typeface="Times New Roman" panose="02020603050405020304" pitchFamily="18" charset="0"/>
                </a:rPr>
                <a:t>vận</a:t>
              </a:r>
              <a:r>
                <a:rPr lang="en-US" altLang="zh-CN" sz="1600" dirty="0">
                  <a:solidFill>
                    <a:prstClr val="white"/>
                  </a:solidFill>
                  <a:latin typeface="Times New Roman" panose="02020603050405020304" pitchFamily="18" charset="0"/>
                  <a:cs typeface="Times New Roman" panose="02020603050405020304" pitchFamily="18" charset="0"/>
                </a:rPr>
                <a:t> </a:t>
              </a:r>
              <a:r>
                <a:rPr lang="en-US" altLang="zh-CN" sz="1600" dirty="0" err="1">
                  <a:solidFill>
                    <a:prstClr val="white"/>
                  </a:solidFill>
                  <a:latin typeface="Times New Roman" panose="02020603050405020304" pitchFamily="18" charset="0"/>
                  <a:cs typeface="Times New Roman" panose="02020603050405020304" pitchFamily="18" charset="0"/>
                </a:rPr>
                <a:t>chuyển</a:t>
              </a:r>
              <a:r>
                <a:rPr lang="en-US" altLang="zh-CN" sz="1600" dirty="0">
                  <a:solidFill>
                    <a:prstClr val="white"/>
                  </a:solidFill>
                  <a:latin typeface="Times New Roman" panose="02020603050405020304" pitchFamily="18" charset="0"/>
                  <a:cs typeface="Times New Roman" panose="02020603050405020304" pitchFamily="18" charset="0"/>
                </a:rPr>
                <a:t> </a:t>
              </a:r>
              <a:r>
                <a:rPr lang="en-US" altLang="zh-CN" sz="1600" dirty="0" err="1">
                  <a:solidFill>
                    <a:prstClr val="white"/>
                  </a:solidFill>
                  <a:latin typeface="Times New Roman" panose="02020603050405020304" pitchFamily="18" charset="0"/>
                  <a:cs typeface="Times New Roman" panose="02020603050405020304" pitchFamily="18" charset="0"/>
                </a:rPr>
                <a:t>cho</a:t>
              </a:r>
              <a:r>
                <a:rPr lang="en-US" altLang="zh-CN" sz="1600" dirty="0">
                  <a:solidFill>
                    <a:prstClr val="white"/>
                  </a:solidFill>
                  <a:latin typeface="Times New Roman" panose="02020603050405020304" pitchFamily="18" charset="0"/>
                  <a:cs typeface="Times New Roman" panose="02020603050405020304" pitchFamily="18" charset="0"/>
                </a:rPr>
                <a:t> </a:t>
              </a:r>
              <a:r>
                <a:rPr lang="en-US" altLang="zh-CN" sz="1600" dirty="0" err="1">
                  <a:solidFill>
                    <a:prstClr val="white"/>
                  </a:solidFill>
                  <a:latin typeface="Times New Roman" panose="02020603050405020304" pitchFamily="18" charset="0"/>
                  <a:cs typeface="Times New Roman" panose="02020603050405020304" pitchFamily="18" charset="0"/>
                </a:rPr>
                <a:t>công</a:t>
              </a:r>
              <a:r>
                <a:rPr lang="en-US" altLang="zh-CN" sz="1600" dirty="0">
                  <a:solidFill>
                    <a:prstClr val="white"/>
                  </a:solidFill>
                  <a:latin typeface="Times New Roman" panose="02020603050405020304" pitchFamily="18" charset="0"/>
                  <a:cs typeface="Times New Roman" panose="02020603050405020304" pitchFamily="18" charset="0"/>
                </a:rPr>
                <a:t> ty </a:t>
              </a:r>
              <a:r>
                <a:rPr lang="en-US" altLang="zh-CN" sz="1600" dirty="0" err="1">
                  <a:solidFill>
                    <a:prstClr val="white"/>
                  </a:solidFill>
                  <a:latin typeface="Times New Roman" panose="02020603050405020304" pitchFamily="18" charset="0"/>
                  <a:cs typeface="Times New Roman" panose="02020603050405020304" pitchFamily="18" charset="0"/>
                </a:rPr>
                <a:t>Hòa</a:t>
              </a:r>
              <a:r>
                <a:rPr lang="en-US" altLang="zh-CN" sz="1600" dirty="0">
                  <a:solidFill>
                    <a:prstClr val="white"/>
                  </a:solidFill>
                  <a:latin typeface="Times New Roman" panose="02020603050405020304" pitchFamily="18" charset="0"/>
                  <a:cs typeface="Times New Roman" panose="02020603050405020304" pitchFamily="18" charset="0"/>
                </a:rPr>
                <a:t> </a:t>
              </a:r>
              <a:r>
                <a:rPr lang="en-US" altLang="zh-CN" sz="1600" dirty="0" err="1">
                  <a:solidFill>
                    <a:prstClr val="white"/>
                  </a:solidFill>
                  <a:latin typeface="Times New Roman" panose="02020603050405020304" pitchFamily="18" charset="0"/>
                  <a:cs typeface="Times New Roman" panose="02020603050405020304" pitchFamily="18" charset="0"/>
                </a:rPr>
                <a:t>Thọ</a:t>
              </a:r>
              <a:r>
                <a:rPr lang="en-US" altLang="zh-CN" sz="1600" dirty="0">
                  <a:solidFill>
                    <a:prstClr val="white"/>
                  </a:solidFill>
                  <a:latin typeface="Times New Roman" panose="02020603050405020304" pitchFamily="18" charset="0"/>
                  <a:cs typeface="Times New Roman" panose="02020603050405020304" pitchFamily="18" charset="0"/>
                </a:rPr>
                <a:t>.</a:t>
              </a:r>
            </a:p>
            <a:p>
              <a:pPr lvl="0" algn="just">
                <a:lnSpc>
                  <a:spcPct val="120000"/>
                </a:lnSpc>
                <a:defRPr/>
              </a:pPr>
              <a:endParaRPr lang="en-US" altLang="zh-CN" sz="1600" dirty="0">
                <a:solidFill>
                  <a:prstClr val="white"/>
                </a:solidFill>
                <a:latin typeface="Times New Roman" panose="02020603050405020304" pitchFamily="18" charset="0"/>
                <a:cs typeface="Times New Roman" panose="02020603050405020304" pitchFamily="18" charset="0"/>
              </a:endParaRPr>
            </a:p>
          </p:txBody>
        </p:sp>
      </p:grpSp>
      <p:graphicFrame>
        <p:nvGraphicFramePr>
          <p:cNvPr id="29" name="Table 28"/>
          <p:cNvGraphicFramePr>
            <a:graphicFrameLocks noGrp="1"/>
          </p:cNvGraphicFramePr>
          <p:nvPr>
            <p:extLst>
              <p:ext uri="{D42A27DB-BD31-4B8C-83A1-F6EECF244321}">
                <p14:modId xmlns:p14="http://schemas.microsoft.com/office/powerpoint/2010/main" val="3207188809"/>
              </p:ext>
            </p:extLst>
          </p:nvPr>
        </p:nvGraphicFramePr>
        <p:xfrm>
          <a:off x="312854" y="2790817"/>
          <a:ext cx="6632419" cy="3703196"/>
        </p:xfrm>
        <a:graphic>
          <a:graphicData uri="http://schemas.openxmlformats.org/drawingml/2006/table">
            <a:tbl>
              <a:tblPr firstRow="1" firstCol="1" bandRow="1">
                <a:tableStyleId>{BC89EF96-8CEA-46FF-86C4-4CE0E7609802}</a:tableStyleId>
              </a:tblPr>
              <a:tblGrid>
                <a:gridCol w="591714">
                  <a:extLst>
                    <a:ext uri="{9D8B030D-6E8A-4147-A177-3AD203B41FA5}">
                      <a16:colId xmlns:a16="http://schemas.microsoft.com/office/drawing/2014/main" val="1697358421"/>
                    </a:ext>
                  </a:extLst>
                </a:gridCol>
                <a:gridCol w="2851355">
                  <a:extLst>
                    <a:ext uri="{9D8B030D-6E8A-4147-A177-3AD203B41FA5}">
                      <a16:colId xmlns:a16="http://schemas.microsoft.com/office/drawing/2014/main" val="980423368"/>
                    </a:ext>
                  </a:extLst>
                </a:gridCol>
                <a:gridCol w="1848464">
                  <a:extLst>
                    <a:ext uri="{9D8B030D-6E8A-4147-A177-3AD203B41FA5}">
                      <a16:colId xmlns:a16="http://schemas.microsoft.com/office/drawing/2014/main" val="889146831"/>
                    </a:ext>
                  </a:extLst>
                </a:gridCol>
                <a:gridCol w="1340886">
                  <a:extLst>
                    <a:ext uri="{9D8B030D-6E8A-4147-A177-3AD203B41FA5}">
                      <a16:colId xmlns:a16="http://schemas.microsoft.com/office/drawing/2014/main" val="1778612540"/>
                    </a:ext>
                  </a:extLst>
                </a:gridCol>
              </a:tblGrid>
              <a:tr h="822836">
                <a:tc>
                  <a:txBody>
                    <a:bodyPr/>
                    <a:lstStyle/>
                    <a:p>
                      <a:pPr algn="ctr">
                        <a:lnSpc>
                          <a:spcPct val="150000"/>
                        </a:lnSpc>
                        <a:spcAft>
                          <a:spcPts val="0"/>
                        </a:spcAft>
                      </a:pPr>
                      <a:r>
                        <a:rPr lang="vi-VN" sz="1800" dirty="0">
                          <a:solidFill>
                            <a:schemeClr val="bg1"/>
                          </a:solidFill>
                          <a:effectLst/>
                          <a:latin typeface="Times New Roman" panose="02020603050405020304" pitchFamily="18" charset="0"/>
                          <a:cs typeface="Times New Roman" panose="02020603050405020304" pitchFamily="18" charset="0"/>
                        </a:rPr>
                        <a:t>STT</a:t>
                      </a:r>
                      <a:endParaRPr lang="en-GB"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vi-VN" sz="1800" dirty="0">
                          <a:solidFill>
                            <a:schemeClr val="bg1"/>
                          </a:solidFill>
                          <a:effectLst/>
                          <a:latin typeface="Times New Roman" panose="02020603050405020304" pitchFamily="18" charset="0"/>
                          <a:cs typeface="Times New Roman" panose="02020603050405020304" pitchFamily="18" charset="0"/>
                        </a:rPr>
                        <a:t>TÊN NCC</a:t>
                      </a:r>
                      <a:endParaRPr lang="en-GB"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vi-VN" sz="1800" dirty="0">
                          <a:solidFill>
                            <a:schemeClr val="bg1"/>
                          </a:solidFill>
                          <a:effectLst/>
                          <a:latin typeface="Times New Roman" panose="02020603050405020304" pitchFamily="18" charset="0"/>
                          <a:cs typeface="Times New Roman" panose="02020603050405020304" pitchFamily="18" charset="0"/>
                        </a:rPr>
                        <a:t>Nguyên phụ liệu</a:t>
                      </a:r>
                      <a:endParaRPr lang="en-GB"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vi-VN" sz="1800">
                          <a:solidFill>
                            <a:schemeClr val="bg1"/>
                          </a:solidFill>
                          <a:effectLst/>
                          <a:latin typeface="Times New Roman" panose="02020603050405020304" pitchFamily="18" charset="0"/>
                          <a:cs typeface="Times New Roman" panose="02020603050405020304" pitchFamily="18" charset="0"/>
                        </a:rPr>
                        <a:t>Xuất Xứ</a:t>
                      </a:r>
                      <a:endParaRPr lang="en-GB"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244457935"/>
                  </a:ext>
                </a:extLst>
              </a:tr>
              <a:tr h="266065">
                <a:tc>
                  <a:txBody>
                    <a:bodyPr/>
                    <a:lstStyle/>
                    <a:p>
                      <a:pPr algn="ctr">
                        <a:lnSpc>
                          <a:spcPct val="150000"/>
                        </a:lnSpc>
                        <a:spcAft>
                          <a:spcPts val="0"/>
                        </a:spcAft>
                      </a:pPr>
                      <a:r>
                        <a:rPr lang="vi-VN" sz="1800">
                          <a:solidFill>
                            <a:schemeClr val="bg1"/>
                          </a:solidFill>
                          <a:effectLst/>
                          <a:latin typeface="Times New Roman" panose="02020603050405020304" pitchFamily="18" charset="0"/>
                          <a:cs typeface="Times New Roman" panose="02020603050405020304" pitchFamily="18" charset="0"/>
                        </a:rPr>
                        <a:t>1</a:t>
                      </a:r>
                      <a:endParaRPr lang="en-GB"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tc>
                  <a:txBody>
                    <a:bodyPr/>
                    <a:lstStyle/>
                    <a:p>
                      <a:pPr algn="l">
                        <a:lnSpc>
                          <a:spcPct val="150000"/>
                        </a:lnSpc>
                        <a:spcAft>
                          <a:spcPts val="0"/>
                        </a:spcAft>
                      </a:pPr>
                      <a:r>
                        <a:rPr lang="vi-VN" sz="1800" dirty="0">
                          <a:solidFill>
                            <a:schemeClr val="bg1"/>
                          </a:solidFill>
                          <a:effectLst/>
                          <a:latin typeface="Times New Roman" panose="02020603050405020304" pitchFamily="18" charset="0"/>
                          <a:cs typeface="Times New Roman" panose="02020603050405020304" pitchFamily="18" charset="0"/>
                        </a:rPr>
                        <a:t>Wujiang Dalong Jet-weaving Co.,ltd</a:t>
                      </a:r>
                      <a:endParaRPr lang="en-GB"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tc>
                  <a:txBody>
                    <a:bodyPr/>
                    <a:lstStyle/>
                    <a:p>
                      <a:pPr algn="ctr">
                        <a:lnSpc>
                          <a:spcPct val="150000"/>
                        </a:lnSpc>
                        <a:spcAft>
                          <a:spcPts val="0"/>
                        </a:spcAft>
                      </a:pPr>
                      <a:r>
                        <a:rPr lang="vi-VN" sz="1800" dirty="0">
                          <a:solidFill>
                            <a:schemeClr val="bg1"/>
                          </a:solidFill>
                          <a:effectLst/>
                          <a:latin typeface="Times New Roman" panose="02020603050405020304" pitchFamily="18" charset="0"/>
                          <a:cs typeface="Times New Roman" panose="02020603050405020304" pitchFamily="18" charset="0"/>
                        </a:rPr>
                        <a:t>Vải</a:t>
                      </a:r>
                      <a:endParaRPr lang="en-GB"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tc>
                  <a:txBody>
                    <a:bodyPr/>
                    <a:lstStyle/>
                    <a:p>
                      <a:pPr algn="ctr">
                        <a:lnSpc>
                          <a:spcPct val="150000"/>
                        </a:lnSpc>
                        <a:spcAft>
                          <a:spcPts val="0"/>
                        </a:spcAft>
                      </a:pPr>
                      <a:r>
                        <a:rPr lang="vi-VN" sz="1800">
                          <a:solidFill>
                            <a:schemeClr val="bg1"/>
                          </a:solidFill>
                          <a:effectLst/>
                          <a:latin typeface="Times New Roman" panose="02020603050405020304" pitchFamily="18" charset="0"/>
                          <a:cs typeface="Times New Roman" panose="02020603050405020304" pitchFamily="18" charset="0"/>
                        </a:rPr>
                        <a:t>China</a:t>
                      </a:r>
                      <a:endParaRPr lang="en-GB"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3100604038"/>
                  </a:ext>
                </a:extLst>
              </a:tr>
              <a:tr h="260350">
                <a:tc>
                  <a:txBody>
                    <a:bodyPr/>
                    <a:lstStyle/>
                    <a:p>
                      <a:pPr algn="ctr">
                        <a:lnSpc>
                          <a:spcPct val="150000"/>
                        </a:lnSpc>
                        <a:spcAft>
                          <a:spcPts val="0"/>
                        </a:spcAft>
                      </a:pPr>
                      <a:r>
                        <a:rPr lang="vi-VN" sz="1800">
                          <a:solidFill>
                            <a:schemeClr val="bg1"/>
                          </a:solidFill>
                          <a:effectLst/>
                          <a:latin typeface="Times New Roman" panose="02020603050405020304" pitchFamily="18" charset="0"/>
                          <a:cs typeface="Times New Roman" panose="02020603050405020304" pitchFamily="18" charset="0"/>
                        </a:rPr>
                        <a:t>2</a:t>
                      </a:r>
                      <a:endParaRPr lang="en-GB"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50000"/>
                        </a:lnSpc>
                        <a:spcAft>
                          <a:spcPts val="0"/>
                        </a:spcAft>
                      </a:pPr>
                      <a:r>
                        <a:rPr lang="vi-VN" sz="1800" dirty="0">
                          <a:solidFill>
                            <a:schemeClr val="bg1"/>
                          </a:solidFill>
                          <a:effectLst/>
                          <a:latin typeface="Times New Roman" panose="02020603050405020304" pitchFamily="18" charset="0"/>
                          <a:cs typeface="Times New Roman" panose="02020603050405020304" pitchFamily="18" charset="0"/>
                        </a:rPr>
                        <a:t>Winnitex Limited</a:t>
                      </a:r>
                      <a:endParaRPr lang="en-GB"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0"/>
                        </a:spcAft>
                      </a:pPr>
                      <a:r>
                        <a:rPr lang="vi-VN" sz="1800" dirty="0">
                          <a:solidFill>
                            <a:schemeClr val="bg1"/>
                          </a:solidFill>
                          <a:effectLst/>
                          <a:latin typeface="Times New Roman" panose="02020603050405020304" pitchFamily="18" charset="0"/>
                          <a:cs typeface="Times New Roman" panose="02020603050405020304" pitchFamily="18" charset="0"/>
                        </a:rPr>
                        <a:t>Vải</a:t>
                      </a:r>
                      <a:endParaRPr lang="en-GB"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0"/>
                        </a:spcAft>
                      </a:pPr>
                      <a:r>
                        <a:rPr lang="vi-VN" sz="1800" dirty="0">
                          <a:solidFill>
                            <a:schemeClr val="bg1"/>
                          </a:solidFill>
                          <a:effectLst/>
                          <a:latin typeface="Times New Roman" panose="02020603050405020304" pitchFamily="18" charset="0"/>
                          <a:cs typeface="Times New Roman" panose="02020603050405020304" pitchFamily="18" charset="0"/>
                        </a:rPr>
                        <a:t>Hongkong</a:t>
                      </a:r>
                      <a:endParaRPr lang="en-GB"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11603172"/>
                  </a:ext>
                </a:extLst>
              </a:tr>
              <a:tr h="264795">
                <a:tc>
                  <a:txBody>
                    <a:bodyPr/>
                    <a:lstStyle/>
                    <a:p>
                      <a:pPr algn="ctr">
                        <a:lnSpc>
                          <a:spcPct val="150000"/>
                        </a:lnSpc>
                        <a:spcAft>
                          <a:spcPts val="0"/>
                        </a:spcAft>
                      </a:pPr>
                      <a:r>
                        <a:rPr lang="vi-VN" sz="1800">
                          <a:solidFill>
                            <a:schemeClr val="bg1"/>
                          </a:solidFill>
                          <a:effectLst/>
                          <a:latin typeface="Times New Roman" panose="02020603050405020304" pitchFamily="18" charset="0"/>
                          <a:cs typeface="Times New Roman" panose="02020603050405020304" pitchFamily="18" charset="0"/>
                        </a:rPr>
                        <a:t>3</a:t>
                      </a:r>
                      <a:endParaRPr lang="en-GB"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tc>
                  <a:txBody>
                    <a:bodyPr/>
                    <a:lstStyle/>
                    <a:p>
                      <a:pPr algn="l">
                        <a:lnSpc>
                          <a:spcPct val="150000"/>
                        </a:lnSpc>
                        <a:spcAft>
                          <a:spcPts val="0"/>
                        </a:spcAft>
                      </a:pPr>
                      <a:r>
                        <a:rPr lang="vi-VN" sz="1800" dirty="0">
                          <a:solidFill>
                            <a:schemeClr val="bg1"/>
                          </a:solidFill>
                          <a:effectLst/>
                          <a:latin typeface="Times New Roman" panose="02020603050405020304" pitchFamily="18" charset="0"/>
                          <a:cs typeface="Times New Roman" panose="02020603050405020304" pitchFamily="18" charset="0"/>
                        </a:rPr>
                        <a:t>Hultafors Group AB</a:t>
                      </a:r>
                      <a:endParaRPr lang="en-GB"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tc>
                  <a:txBody>
                    <a:bodyPr/>
                    <a:lstStyle/>
                    <a:p>
                      <a:pPr algn="ctr">
                        <a:lnSpc>
                          <a:spcPct val="150000"/>
                        </a:lnSpc>
                        <a:spcAft>
                          <a:spcPts val="0"/>
                        </a:spcAft>
                      </a:pPr>
                      <a:r>
                        <a:rPr lang="vi-VN" sz="1800" dirty="0">
                          <a:solidFill>
                            <a:schemeClr val="bg1"/>
                          </a:solidFill>
                          <a:effectLst/>
                          <a:latin typeface="Times New Roman" panose="02020603050405020304" pitchFamily="18" charset="0"/>
                          <a:cs typeface="Times New Roman" panose="02020603050405020304" pitchFamily="18" charset="0"/>
                        </a:rPr>
                        <a:t>Vải</a:t>
                      </a:r>
                      <a:endParaRPr lang="en-GB"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tc>
                  <a:txBody>
                    <a:bodyPr/>
                    <a:lstStyle/>
                    <a:p>
                      <a:pPr algn="ctr">
                        <a:lnSpc>
                          <a:spcPct val="150000"/>
                        </a:lnSpc>
                        <a:spcAft>
                          <a:spcPts val="0"/>
                        </a:spcAft>
                      </a:pPr>
                      <a:r>
                        <a:rPr lang="vi-VN" sz="1800">
                          <a:solidFill>
                            <a:schemeClr val="bg1"/>
                          </a:solidFill>
                          <a:effectLst/>
                          <a:latin typeface="Times New Roman" panose="02020603050405020304" pitchFamily="18" charset="0"/>
                          <a:cs typeface="Times New Roman" panose="02020603050405020304" pitchFamily="18" charset="0"/>
                        </a:rPr>
                        <a:t>Sweden</a:t>
                      </a:r>
                      <a:endParaRPr lang="en-GB"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1555166028"/>
                  </a:ext>
                </a:extLst>
              </a:tr>
              <a:tr h="268605">
                <a:tc>
                  <a:txBody>
                    <a:bodyPr/>
                    <a:lstStyle/>
                    <a:p>
                      <a:pPr algn="ctr">
                        <a:lnSpc>
                          <a:spcPct val="150000"/>
                        </a:lnSpc>
                        <a:spcAft>
                          <a:spcPts val="0"/>
                        </a:spcAft>
                      </a:pPr>
                      <a:r>
                        <a:rPr lang="vi-VN" sz="1800">
                          <a:solidFill>
                            <a:schemeClr val="bg1"/>
                          </a:solidFill>
                          <a:effectLst/>
                          <a:latin typeface="Times New Roman" panose="02020603050405020304" pitchFamily="18" charset="0"/>
                          <a:cs typeface="Times New Roman" panose="02020603050405020304" pitchFamily="18" charset="0"/>
                        </a:rPr>
                        <a:t>4</a:t>
                      </a:r>
                      <a:endParaRPr lang="en-GB"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50000"/>
                        </a:lnSpc>
                        <a:spcAft>
                          <a:spcPts val="0"/>
                        </a:spcAft>
                      </a:pPr>
                      <a:r>
                        <a:rPr lang="vi-VN" sz="1800" dirty="0">
                          <a:solidFill>
                            <a:schemeClr val="bg1"/>
                          </a:solidFill>
                          <a:effectLst/>
                          <a:latin typeface="Times New Roman" panose="02020603050405020304" pitchFamily="18" charset="0"/>
                          <a:cs typeface="Times New Roman" panose="02020603050405020304" pitchFamily="18" charset="0"/>
                        </a:rPr>
                        <a:t>Timtex Enterprise</a:t>
                      </a:r>
                      <a:endParaRPr lang="en-GB"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0"/>
                        </a:spcAft>
                      </a:pPr>
                      <a:r>
                        <a:rPr lang="vi-VN" sz="1800" dirty="0">
                          <a:solidFill>
                            <a:schemeClr val="bg1"/>
                          </a:solidFill>
                          <a:effectLst/>
                          <a:latin typeface="Times New Roman" panose="02020603050405020304" pitchFamily="18" charset="0"/>
                          <a:cs typeface="Times New Roman" panose="02020603050405020304" pitchFamily="18" charset="0"/>
                        </a:rPr>
                        <a:t>Bông xơ</a:t>
                      </a:r>
                      <a:endParaRPr lang="en-GB"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0"/>
                        </a:spcAft>
                      </a:pPr>
                      <a:r>
                        <a:rPr lang="vi-VN" sz="1800">
                          <a:solidFill>
                            <a:schemeClr val="bg1"/>
                          </a:solidFill>
                          <a:effectLst/>
                          <a:latin typeface="Times New Roman" panose="02020603050405020304" pitchFamily="18" charset="0"/>
                          <a:cs typeface="Times New Roman" panose="02020603050405020304" pitchFamily="18" charset="0"/>
                        </a:rPr>
                        <a:t>Taiwan</a:t>
                      </a:r>
                      <a:endParaRPr lang="en-GB"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75901914"/>
                  </a:ext>
                </a:extLst>
              </a:tr>
              <a:tr h="263525">
                <a:tc>
                  <a:txBody>
                    <a:bodyPr/>
                    <a:lstStyle/>
                    <a:p>
                      <a:pPr algn="ctr">
                        <a:lnSpc>
                          <a:spcPct val="150000"/>
                        </a:lnSpc>
                        <a:spcAft>
                          <a:spcPts val="0"/>
                        </a:spcAft>
                      </a:pPr>
                      <a:r>
                        <a:rPr lang="vi-VN" sz="1800">
                          <a:solidFill>
                            <a:schemeClr val="bg1"/>
                          </a:solidFill>
                          <a:effectLst/>
                          <a:latin typeface="Times New Roman" panose="02020603050405020304" pitchFamily="18" charset="0"/>
                          <a:cs typeface="Times New Roman" panose="02020603050405020304" pitchFamily="18" charset="0"/>
                        </a:rPr>
                        <a:t>5</a:t>
                      </a:r>
                      <a:endParaRPr lang="en-GB"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tc>
                  <a:txBody>
                    <a:bodyPr/>
                    <a:lstStyle/>
                    <a:p>
                      <a:pPr algn="l">
                        <a:lnSpc>
                          <a:spcPct val="150000"/>
                        </a:lnSpc>
                        <a:spcAft>
                          <a:spcPts val="0"/>
                        </a:spcAft>
                      </a:pPr>
                      <a:r>
                        <a:rPr lang="vi-VN" sz="1800">
                          <a:solidFill>
                            <a:schemeClr val="bg1"/>
                          </a:solidFill>
                          <a:effectLst/>
                          <a:latin typeface="Times New Roman" panose="02020603050405020304" pitchFamily="18" charset="0"/>
                          <a:cs typeface="Times New Roman" panose="02020603050405020304" pitchFamily="18" charset="0"/>
                        </a:rPr>
                        <a:t>Olam International Limited</a:t>
                      </a:r>
                      <a:endParaRPr lang="en-GB"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tc>
                  <a:txBody>
                    <a:bodyPr/>
                    <a:lstStyle/>
                    <a:p>
                      <a:pPr algn="ctr">
                        <a:lnSpc>
                          <a:spcPct val="150000"/>
                        </a:lnSpc>
                        <a:spcAft>
                          <a:spcPts val="0"/>
                        </a:spcAft>
                      </a:pPr>
                      <a:r>
                        <a:rPr lang="vi-VN" sz="1800" dirty="0">
                          <a:solidFill>
                            <a:schemeClr val="bg1"/>
                          </a:solidFill>
                          <a:effectLst/>
                          <a:latin typeface="Times New Roman" panose="02020603050405020304" pitchFamily="18" charset="0"/>
                          <a:cs typeface="Times New Roman" panose="02020603050405020304" pitchFamily="18" charset="0"/>
                        </a:rPr>
                        <a:t>Bông xơ</a:t>
                      </a:r>
                      <a:endParaRPr lang="en-GB"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tc>
                  <a:txBody>
                    <a:bodyPr/>
                    <a:lstStyle/>
                    <a:p>
                      <a:pPr algn="ctr">
                        <a:lnSpc>
                          <a:spcPct val="150000"/>
                        </a:lnSpc>
                        <a:spcAft>
                          <a:spcPts val="0"/>
                        </a:spcAft>
                      </a:pPr>
                      <a:r>
                        <a:rPr lang="vi-VN" sz="1800" dirty="0">
                          <a:solidFill>
                            <a:schemeClr val="bg1"/>
                          </a:solidFill>
                          <a:effectLst/>
                          <a:latin typeface="Times New Roman" panose="02020603050405020304" pitchFamily="18" charset="0"/>
                          <a:cs typeface="Times New Roman" panose="02020603050405020304" pitchFamily="18" charset="0"/>
                        </a:rPr>
                        <a:t>Singapore</a:t>
                      </a:r>
                      <a:endParaRPr lang="en-GB"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3527875738"/>
                  </a:ext>
                </a:extLst>
              </a:tr>
              <a:tr h="252095">
                <a:tc>
                  <a:txBody>
                    <a:bodyPr/>
                    <a:lstStyle/>
                    <a:p>
                      <a:pPr algn="ctr">
                        <a:lnSpc>
                          <a:spcPct val="150000"/>
                        </a:lnSpc>
                        <a:spcAft>
                          <a:spcPts val="0"/>
                        </a:spcAft>
                      </a:pPr>
                      <a:r>
                        <a:rPr lang="vi-VN" sz="1800">
                          <a:solidFill>
                            <a:schemeClr val="bg1"/>
                          </a:solidFill>
                          <a:effectLst/>
                          <a:latin typeface="Times New Roman" panose="02020603050405020304" pitchFamily="18" charset="0"/>
                          <a:cs typeface="Times New Roman" panose="02020603050405020304" pitchFamily="18" charset="0"/>
                        </a:rPr>
                        <a:t>6</a:t>
                      </a:r>
                      <a:endParaRPr lang="en-GB"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50000"/>
                        </a:lnSpc>
                        <a:spcAft>
                          <a:spcPts val="0"/>
                        </a:spcAft>
                      </a:pPr>
                      <a:r>
                        <a:rPr lang="vi-VN" sz="1800" dirty="0">
                          <a:solidFill>
                            <a:schemeClr val="bg1"/>
                          </a:solidFill>
                          <a:effectLst/>
                          <a:latin typeface="Times New Roman" panose="02020603050405020304" pitchFamily="18" charset="0"/>
                          <a:cs typeface="Times New Roman" panose="02020603050405020304" pitchFamily="18" charset="0"/>
                        </a:rPr>
                        <a:t>Toptide sun Textile Co.,ltd</a:t>
                      </a:r>
                      <a:endParaRPr lang="en-GB"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0"/>
                        </a:spcAft>
                      </a:pPr>
                      <a:r>
                        <a:rPr lang="vi-VN" sz="1800" dirty="0">
                          <a:solidFill>
                            <a:schemeClr val="bg1"/>
                          </a:solidFill>
                          <a:effectLst/>
                          <a:latin typeface="Times New Roman" panose="02020603050405020304" pitchFamily="18" charset="0"/>
                          <a:cs typeface="Times New Roman" panose="02020603050405020304" pitchFamily="18" charset="0"/>
                        </a:rPr>
                        <a:t>Dây viền lưng</a:t>
                      </a:r>
                      <a:endParaRPr lang="en-GB"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0"/>
                        </a:spcAft>
                      </a:pPr>
                      <a:r>
                        <a:rPr lang="vi-VN" sz="1800" dirty="0">
                          <a:solidFill>
                            <a:schemeClr val="bg1"/>
                          </a:solidFill>
                          <a:effectLst/>
                          <a:latin typeface="Times New Roman" panose="02020603050405020304" pitchFamily="18" charset="0"/>
                          <a:cs typeface="Times New Roman" panose="02020603050405020304" pitchFamily="18" charset="0"/>
                        </a:rPr>
                        <a:t>China</a:t>
                      </a:r>
                      <a:endParaRPr lang="en-GB"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21614440"/>
                  </a:ext>
                </a:extLst>
              </a:tr>
            </a:tbl>
          </a:graphicData>
        </a:graphic>
      </p:graphicFrame>
      <p:sp>
        <p:nvSpPr>
          <p:cNvPr id="30" name="矩形 75"/>
          <p:cNvSpPr/>
          <p:nvPr/>
        </p:nvSpPr>
        <p:spPr>
          <a:xfrm>
            <a:off x="312854" y="1326467"/>
            <a:ext cx="4878500" cy="461665"/>
          </a:xfrm>
          <a:prstGeom prst="rect">
            <a:avLst/>
          </a:prstGeom>
        </p:spPr>
        <p:txBody>
          <a:bodyPr wrap="square">
            <a:spAutoFit/>
            <a:scene3d>
              <a:camera prst="orthographicFront"/>
              <a:lightRig rig="threePt" dir="t"/>
            </a:scene3d>
            <a:sp3d contourW="12700"/>
          </a:bodyPr>
          <a:lstStyle/>
          <a:p>
            <a:pPr lvl="0" algn="just">
              <a:lnSpc>
                <a:spcPct val="120000"/>
              </a:lnSpc>
              <a:defRPr/>
            </a:pPr>
            <a:r>
              <a:rPr lang="en-US" altLang="zh-CN" sz="2000" b="1" dirty="0" smtClean="0">
                <a:solidFill>
                  <a:prstClr val="white"/>
                </a:solidFill>
                <a:latin typeface="Times New Roman" panose="02020603050405020304" pitchFamily="18" charset="0"/>
                <a:cs typeface="Times New Roman" panose="02020603050405020304" pitchFamily="18" charset="0"/>
              </a:rPr>
              <a:t>NHÀ CUNG CẤP NGUYÊN PHỤ LIỆU</a:t>
            </a:r>
            <a:endParaRPr kumimoji="0" lang="zh-CN" altLang="en-US" sz="20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Times New Roman" panose="02020603050405020304" pitchFamily="18" charset="0"/>
            </a:endParaRPr>
          </a:p>
        </p:txBody>
      </p:sp>
      <p:sp>
        <p:nvSpPr>
          <p:cNvPr id="5" name="Rectangle 4"/>
          <p:cNvSpPr/>
          <p:nvPr/>
        </p:nvSpPr>
        <p:spPr>
          <a:xfrm>
            <a:off x="312854" y="1873976"/>
            <a:ext cx="4495120" cy="338554"/>
          </a:xfrm>
          <a:prstGeom prst="rect">
            <a:avLst/>
          </a:prstGeom>
        </p:spPr>
        <p:txBody>
          <a:bodyPr wrap="square">
            <a:spAutoFit/>
          </a:bodyPr>
          <a:lstStyle/>
          <a:p>
            <a:endParaRPr lang="en-US" sz="1600" dirty="0">
              <a:solidFill>
                <a:schemeClr val="bg1"/>
              </a:solidFill>
              <a:latin typeface="Times New Roman" panose="02020603050405020304" pitchFamily="18" charset="0"/>
              <a:cs typeface="Times New Roman" panose="02020603050405020304" pitchFamily="18" charset="0"/>
            </a:endParaRPr>
          </a:p>
        </p:txBody>
      </p:sp>
      <p:grpSp>
        <p:nvGrpSpPr>
          <p:cNvPr id="33" name="组合 80"/>
          <p:cNvGrpSpPr/>
          <p:nvPr/>
        </p:nvGrpSpPr>
        <p:grpSpPr>
          <a:xfrm>
            <a:off x="540561" y="1864466"/>
            <a:ext cx="4110097" cy="831642"/>
            <a:chOff x="6723411" y="3937135"/>
            <a:chExt cx="4110097" cy="831642"/>
          </a:xfrm>
        </p:grpSpPr>
        <p:grpSp>
          <p:nvGrpSpPr>
            <p:cNvPr id="34" name="组合 81"/>
            <p:cNvGrpSpPr/>
            <p:nvPr/>
          </p:nvGrpSpPr>
          <p:grpSpPr>
            <a:xfrm>
              <a:off x="6723411" y="3937135"/>
              <a:ext cx="350641" cy="352154"/>
              <a:chOff x="7567248" y="836733"/>
              <a:chExt cx="871174" cy="874617"/>
            </a:xfrm>
          </p:grpSpPr>
          <p:sp>
            <p:nvSpPr>
              <p:cNvPr id="36" name="Freeform 5"/>
              <p:cNvSpPr>
                <a:spLocks noEditPoints="1"/>
              </p:cNvSpPr>
              <p:nvPr/>
            </p:nvSpPr>
            <p:spPr bwMode="auto">
              <a:xfrm>
                <a:off x="7748583" y="1034141"/>
                <a:ext cx="498474" cy="519114"/>
              </a:xfrm>
              <a:custGeom>
                <a:avLst/>
                <a:gdLst>
                  <a:gd name="T0" fmla="*/ 129 w 133"/>
                  <a:gd name="T1" fmla="*/ 119 h 138"/>
                  <a:gd name="T2" fmla="*/ 104 w 133"/>
                  <a:gd name="T3" fmla="*/ 93 h 138"/>
                  <a:gd name="T4" fmla="*/ 93 w 133"/>
                  <a:gd name="T5" fmla="*/ 90 h 138"/>
                  <a:gd name="T6" fmla="*/ 90 w 133"/>
                  <a:gd name="T7" fmla="*/ 86 h 138"/>
                  <a:gd name="T8" fmla="*/ 103 w 133"/>
                  <a:gd name="T9" fmla="*/ 52 h 138"/>
                  <a:gd name="T10" fmla="*/ 51 w 133"/>
                  <a:gd name="T11" fmla="*/ 0 h 138"/>
                  <a:gd name="T12" fmla="*/ 0 w 133"/>
                  <a:gd name="T13" fmla="*/ 52 h 138"/>
                  <a:gd name="T14" fmla="*/ 51 w 133"/>
                  <a:gd name="T15" fmla="*/ 103 h 138"/>
                  <a:gd name="T16" fmla="*/ 82 w 133"/>
                  <a:gd name="T17" fmla="*/ 93 h 138"/>
                  <a:gd name="T18" fmla="*/ 86 w 133"/>
                  <a:gd name="T19" fmla="*/ 97 h 138"/>
                  <a:gd name="T20" fmla="*/ 88 w 133"/>
                  <a:gd name="T21" fmla="*/ 109 h 138"/>
                  <a:gd name="T22" fmla="*/ 113 w 133"/>
                  <a:gd name="T23" fmla="*/ 135 h 138"/>
                  <a:gd name="T24" fmla="*/ 121 w 133"/>
                  <a:gd name="T25" fmla="*/ 138 h 138"/>
                  <a:gd name="T26" fmla="*/ 129 w 133"/>
                  <a:gd name="T27" fmla="*/ 135 h 138"/>
                  <a:gd name="T28" fmla="*/ 129 w 133"/>
                  <a:gd name="T29" fmla="*/ 119 h 138"/>
                  <a:gd name="T30" fmla="*/ 51 w 133"/>
                  <a:gd name="T31" fmla="*/ 84 h 138"/>
                  <a:gd name="T32" fmla="*/ 19 w 133"/>
                  <a:gd name="T33" fmla="*/ 52 h 138"/>
                  <a:gd name="T34" fmla="*/ 51 w 133"/>
                  <a:gd name="T35" fmla="*/ 19 h 138"/>
                  <a:gd name="T36" fmla="*/ 84 w 133"/>
                  <a:gd name="T37" fmla="*/ 52 h 138"/>
                  <a:gd name="T38" fmla="*/ 51 w 133"/>
                  <a:gd name="T39" fmla="*/ 8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 h="138">
                    <a:moveTo>
                      <a:pt x="129" y="119"/>
                    </a:moveTo>
                    <a:cubicBezTo>
                      <a:pt x="104" y="93"/>
                      <a:pt x="104" y="93"/>
                      <a:pt x="104" y="93"/>
                    </a:cubicBezTo>
                    <a:cubicBezTo>
                      <a:pt x="102" y="90"/>
                      <a:pt x="97" y="89"/>
                      <a:pt x="93" y="90"/>
                    </a:cubicBezTo>
                    <a:cubicBezTo>
                      <a:pt x="90" y="86"/>
                      <a:pt x="90" y="86"/>
                      <a:pt x="90" y="86"/>
                    </a:cubicBezTo>
                    <a:cubicBezTo>
                      <a:pt x="98" y="77"/>
                      <a:pt x="103" y="65"/>
                      <a:pt x="103" y="52"/>
                    </a:cubicBezTo>
                    <a:cubicBezTo>
                      <a:pt x="103" y="23"/>
                      <a:pt x="80" y="0"/>
                      <a:pt x="51" y="0"/>
                    </a:cubicBezTo>
                    <a:cubicBezTo>
                      <a:pt x="23" y="0"/>
                      <a:pt x="0" y="23"/>
                      <a:pt x="0" y="52"/>
                    </a:cubicBezTo>
                    <a:cubicBezTo>
                      <a:pt x="0" y="80"/>
                      <a:pt x="23" y="103"/>
                      <a:pt x="51" y="103"/>
                    </a:cubicBezTo>
                    <a:cubicBezTo>
                      <a:pt x="63" y="103"/>
                      <a:pt x="73" y="99"/>
                      <a:pt x="82" y="93"/>
                    </a:cubicBezTo>
                    <a:cubicBezTo>
                      <a:pt x="86" y="97"/>
                      <a:pt x="86" y="97"/>
                      <a:pt x="86" y="97"/>
                    </a:cubicBezTo>
                    <a:cubicBezTo>
                      <a:pt x="84" y="101"/>
                      <a:pt x="85" y="106"/>
                      <a:pt x="88" y="109"/>
                    </a:cubicBezTo>
                    <a:cubicBezTo>
                      <a:pt x="113" y="135"/>
                      <a:pt x="113" y="135"/>
                      <a:pt x="113" y="135"/>
                    </a:cubicBezTo>
                    <a:cubicBezTo>
                      <a:pt x="115" y="137"/>
                      <a:pt x="118" y="138"/>
                      <a:pt x="121" y="138"/>
                    </a:cubicBezTo>
                    <a:cubicBezTo>
                      <a:pt x="124" y="138"/>
                      <a:pt x="126" y="137"/>
                      <a:pt x="129" y="135"/>
                    </a:cubicBezTo>
                    <a:cubicBezTo>
                      <a:pt x="133" y="131"/>
                      <a:pt x="133" y="124"/>
                      <a:pt x="129" y="119"/>
                    </a:cubicBezTo>
                    <a:close/>
                    <a:moveTo>
                      <a:pt x="51" y="84"/>
                    </a:moveTo>
                    <a:cubicBezTo>
                      <a:pt x="33" y="84"/>
                      <a:pt x="19" y="70"/>
                      <a:pt x="19" y="52"/>
                    </a:cubicBezTo>
                    <a:cubicBezTo>
                      <a:pt x="19" y="33"/>
                      <a:pt x="33" y="19"/>
                      <a:pt x="51" y="19"/>
                    </a:cubicBezTo>
                    <a:cubicBezTo>
                      <a:pt x="70" y="19"/>
                      <a:pt x="84" y="33"/>
                      <a:pt x="84" y="52"/>
                    </a:cubicBezTo>
                    <a:cubicBezTo>
                      <a:pt x="84" y="70"/>
                      <a:pt x="70" y="84"/>
                      <a:pt x="51" y="8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94"/>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37" name="Oval 9"/>
              <p:cNvSpPr>
                <a:spLocks noChangeArrowheads="1"/>
              </p:cNvSpPr>
              <p:nvPr/>
            </p:nvSpPr>
            <p:spPr bwMode="auto">
              <a:xfrm>
                <a:off x="7567248" y="836733"/>
                <a:ext cx="871174" cy="874617"/>
              </a:xfrm>
              <a:prstGeom prst="ellipse">
                <a:avLst/>
              </a:prstGeom>
              <a:noFill/>
              <a:ln>
                <a:solidFill>
                  <a:schemeClr val="bg1">
                    <a:alpha val="50000"/>
                  </a:schemeClr>
                </a:solidFill>
              </a:ln>
            </p:spPr>
            <p:txBody>
              <a:bodyPr vert="horz" wrap="square" lIns="121892" tIns="60946" rIns="121892" bIns="60946" numCol="1" anchor="t" anchorCtr="0" compatLnSpc="1">
                <a:prstTxWarp prst="textNoShape">
                  <a:avLst/>
                </a:prstTxWarp>
              </a:bodyPr>
              <a:lstStyle/>
              <a:p>
                <a:pPr defTabSz="914194"/>
                <a:endParaRPr lang="zh-CN" altLang="en-US">
                  <a:solidFill>
                    <a:prstClr val="white"/>
                  </a:solidFill>
                  <a:latin typeface="Times New Roman" panose="02020603050405020304" pitchFamily="18" charset="0"/>
                  <a:cs typeface="Times New Roman" panose="02020603050405020304" pitchFamily="18" charset="0"/>
                </a:endParaRPr>
              </a:p>
            </p:txBody>
          </p:sp>
        </p:grpSp>
        <p:sp>
          <p:nvSpPr>
            <p:cNvPr id="35" name="矩形 82"/>
            <p:cNvSpPr/>
            <p:nvPr/>
          </p:nvSpPr>
          <p:spPr>
            <a:xfrm>
              <a:off x="7147038" y="3937780"/>
              <a:ext cx="3686470" cy="830997"/>
            </a:xfrm>
            <a:prstGeom prst="rect">
              <a:avLst/>
            </a:prstGeom>
          </p:spPr>
          <p:txBody>
            <a:bodyPr wrap="square">
              <a:spAutoFit/>
              <a:scene3d>
                <a:camera prst="orthographicFront"/>
                <a:lightRig rig="threePt" dir="t"/>
              </a:scene3d>
              <a:sp3d contourW="12700"/>
            </a:bodyPr>
            <a:lstStyle/>
            <a:p>
              <a:r>
                <a:rPr lang="en-US" sz="1600" dirty="0" err="1">
                  <a:solidFill>
                    <a:schemeClr val="bg1"/>
                  </a:solidFill>
                  <a:latin typeface="Times New Roman" panose="02020603050405020304" pitchFamily="18" charset="0"/>
                  <a:cs typeface="Times New Roman" panose="02020603050405020304" pitchFamily="18" charset="0"/>
                </a:rPr>
                <a:t>Chức</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năng</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trên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chuỗi</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Cung</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cấp</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nguyên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phụ</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liệu</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cho</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công</a:t>
              </a:r>
              <a:r>
                <a:rPr lang="en-US" sz="1600" dirty="0">
                  <a:solidFill>
                    <a:schemeClr val="bg1"/>
                  </a:solidFill>
                  <a:latin typeface="Times New Roman" panose="02020603050405020304" pitchFamily="18" charset="0"/>
                  <a:cs typeface="Times New Roman" panose="02020603050405020304" pitchFamily="18" charset="0"/>
                </a:rPr>
                <a:t> ty </a:t>
              </a:r>
              <a:r>
                <a:rPr lang="en-US" sz="1600" dirty="0" err="1">
                  <a:solidFill>
                    <a:schemeClr val="bg1"/>
                  </a:solidFill>
                  <a:latin typeface="Times New Roman" panose="02020603050405020304" pitchFamily="18" charset="0"/>
                  <a:cs typeface="Times New Roman" panose="02020603050405020304" pitchFamily="18" charset="0"/>
                </a:rPr>
                <a:t>Hòa</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thọ</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để</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sản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xuất</a:t>
              </a:r>
              <a:r>
                <a:rPr lang="en-US" sz="1600" dirty="0">
                  <a:solidFill>
                    <a:schemeClr val="bg1"/>
                  </a:solidFill>
                  <a:latin typeface="Times New Roman" panose="02020603050405020304" pitchFamily="18" charset="0"/>
                  <a:cs typeface="Times New Roman" panose="02020603050405020304" pitchFamily="18" charset="0"/>
                </a:rPr>
                <a:t>.</a:t>
              </a:r>
            </a:p>
            <a:p>
              <a:endParaRPr lang="en-US" sz="1600" dirty="0">
                <a:solidFill>
                  <a:schemeClr val="bg1"/>
                </a:solidFill>
                <a:latin typeface="Times New Roman" panose="02020603050405020304" pitchFamily="18" charset="0"/>
                <a:cs typeface="Times New Roman" panose="02020603050405020304" pitchFamily="18" charset="0"/>
              </a:endParaRPr>
            </a:p>
          </p:txBody>
        </p:sp>
      </p:grpSp>
      <p:pic>
        <p:nvPicPr>
          <p:cNvPr id="1030" name="Picture 6" descr="Káº¿t quáº£ hÃ¬nh áº£nh cho icon container"/>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075500" y="1483590"/>
            <a:ext cx="3041172" cy="3041172"/>
          </a:xfrm>
          <a:prstGeom prst="rect">
            <a:avLst/>
          </a:prstGeom>
          <a:noFill/>
          <a:extLst>
            <a:ext uri="{909E8E84-426E-40DD-AFC4-6F175D3DCCD1}">
              <a14:hiddenFill xmlns:a14="http://schemas.microsoft.com/office/drawing/2010/main">
                <a:solidFill>
                  <a:srgbClr val="FFFFFF"/>
                </a:solidFill>
              </a14:hiddenFill>
            </a:ext>
          </a:extLst>
        </p:spPr>
      </p:pic>
      <p:sp>
        <p:nvSpPr>
          <p:cNvPr id="41" name="文本框 10"/>
          <p:cNvSpPr txBox="1"/>
          <p:nvPr/>
        </p:nvSpPr>
        <p:spPr>
          <a:xfrm>
            <a:off x="4173074" y="495756"/>
            <a:ext cx="3845847" cy="430887"/>
          </a:xfrm>
          <a:prstGeom prst="rect">
            <a:avLst/>
          </a:prstGeom>
          <a:noFill/>
        </p:spPr>
        <p:txBody>
          <a:bodyPr wrap="square" rtlCol="0">
            <a:spAutoFit/>
            <a:scene3d>
              <a:camera prst="orthographicFront"/>
              <a:lightRig rig="threePt" dir="t"/>
            </a:scene3d>
            <a:sp3d contourW="12700"/>
          </a:bodyPr>
          <a:lstStyle/>
          <a:p>
            <a:pPr algn="ctr"/>
            <a:r>
              <a:rPr lang="en-US" altLang="zh-CN" sz="2200" b="1" dirty="0" smtClean="0">
                <a:solidFill>
                  <a:schemeClr val="accent1"/>
                </a:solidFill>
                <a:latin typeface="Times New Roman" panose="02020603050405020304" pitchFamily="18" charset="0"/>
                <a:ea typeface="+mj-ea"/>
                <a:cs typeface="Times New Roman" panose="02020603050405020304" pitchFamily="18" charset="0"/>
              </a:rPr>
              <a:t>MÔ TẢ CÁC THÀNH PHẦN</a:t>
            </a:r>
            <a:endParaRPr lang="zh-CN" altLang="en-US" sz="2200" b="1" dirty="0">
              <a:solidFill>
                <a:schemeClr val="accent1"/>
              </a:solidFill>
              <a:latin typeface="Times New Roman" panose="02020603050405020304" pitchFamily="18" charset="0"/>
              <a:ea typeface="+mj-ea"/>
              <a:cs typeface="Times New Roman" panose="02020603050405020304" pitchFamily="18" charset="0"/>
            </a:endParaRPr>
          </a:p>
        </p:txBody>
      </p:sp>
      <p:cxnSp>
        <p:nvCxnSpPr>
          <p:cNvPr id="42" name="直接连接符 12"/>
          <p:cNvCxnSpPr/>
          <p:nvPr/>
        </p:nvCxnSpPr>
        <p:spPr>
          <a:xfrm>
            <a:off x="0" y="711200"/>
            <a:ext cx="423626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43" name="直接连接符 13"/>
          <p:cNvCxnSpPr/>
          <p:nvPr/>
        </p:nvCxnSpPr>
        <p:spPr>
          <a:xfrm>
            <a:off x="7955726" y="711200"/>
            <a:ext cx="4236269" cy="0"/>
          </a:xfrm>
          <a:prstGeom prst="line">
            <a:avLst/>
          </a:prstGeom>
          <a:ln>
            <a:headEnd type="ova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8785107"/>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wipe(left)">
                                      <p:cBhvr>
                                        <p:cTn id="11" dur="500"/>
                                        <p:tgtEl>
                                          <p:spTgt spid="33"/>
                                        </p:tgtEl>
                                      </p:cBhvr>
                                    </p:animEffect>
                                  </p:childTnLst>
                                </p:cTn>
                              </p:par>
                            </p:childTnLst>
                          </p:cTn>
                        </p:par>
                        <p:par>
                          <p:cTn id="12" fill="hold">
                            <p:stCondLst>
                              <p:cond delay="1000"/>
                            </p:stCondLst>
                            <p:childTnLst>
                              <p:par>
                                <p:cTn id="13" presetID="31" presetClass="entr" presetSubtype="0" fill="hold" nodeType="afterEffect">
                                  <p:stCondLst>
                                    <p:cond delay="0"/>
                                  </p:stCondLst>
                                  <p:childTnLst>
                                    <p:set>
                                      <p:cBhvr>
                                        <p:cTn id="14" dur="1" fill="hold">
                                          <p:stCondLst>
                                            <p:cond delay="0"/>
                                          </p:stCondLst>
                                        </p:cTn>
                                        <p:tgtEl>
                                          <p:spTgt spid="29"/>
                                        </p:tgtEl>
                                        <p:attrNameLst>
                                          <p:attrName>style.visibility</p:attrName>
                                        </p:attrNameLst>
                                      </p:cBhvr>
                                      <p:to>
                                        <p:strVal val="visible"/>
                                      </p:to>
                                    </p:set>
                                    <p:anim calcmode="lin" valueType="num">
                                      <p:cBhvr>
                                        <p:cTn id="15" dur="1000" fill="hold"/>
                                        <p:tgtEl>
                                          <p:spTgt spid="29"/>
                                        </p:tgtEl>
                                        <p:attrNameLst>
                                          <p:attrName>ppt_w</p:attrName>
                                        </p:attrNameLst>
                                      </p:cBhvr>
                                      <p:tavLst>
                                        <p:tav tm="0">
                                          <p:val>
                                            <p:fltVal val="0"/>
                                          </p:val>
                                        </p:tav>
                                        <p:tav tm="100000">
                                          <p:val>
                                            <p:strVal val="#ppt_w"/>
                                          </p:val>
                                        </p:tav>
                                      </p:tavLst>
                                    </p:anim>
                                    <p:anim calcmode="lin" valueType="num">
                                      <p:cBhvr>
                                        <p:cTn id="16" dur="1000" fill="hold"/>
                                        <p:tgtEl>
                                          <p:spTgt spid="29"/>
                                        </p:tgtEl>
                                        <p:attrNameLst>
                                          <p:attrName>ppt_h</p:attrName>
                                        </p:attrNameLst>
                                      </p:cBhvr>
                                      <p:tavLst>
                                        <p:tav tm="0">
                                          <p:val>
                                            <p:fltVal val="0"/>
                                          </p:val>
                                        </p:tav>
                                        <p:tav tm="100000">
                                          <p:val>
                                            <p:strVal val="#ppt_h"/>
                                          </p:val>
                                        </p:tav>
                                      </p:tavLst>
                                    </p:anim>
                                    <p:anim calcmode="lin" valueType="num">
                                      <p:cBhvr>
                                        <p:cTn id="17" dur="1000" fill="hold"/>
                                        <p:tgtEl>
                                          <p:spTgt spid="29"/>
                                        </p:tgtEl>
                                        <p:attrNameLst>
                                          <p:attrName>style.rotation</p:attrName>
                                        </p:attrNameLst>
                                      </p:cBhvr>
                                      <p:tavLst>
                                        <p:tav tm="0">
                                          <p:val>
                                            <p:fltVal val="90"/>
                                          </p:val>
                                        </p:tav>
                                        <p:tav tm="100000">
                                          <p:val>
                                            <p:fltVal val="0"/>
                                          </p:val>
                                        </p:tav>
                                      </p:tavLst>
                                    </p:anim>
                                    <p:animEffect transition="in" filter="fade">
                                      <p:cBhvr>
                                        <p:cTn id="18" dur="1000"/>
                                        <p:tgtEl>
                                          <p:spTgt spid="29"/>
                                        </p:tgtEl>
                                      </p:cBhvr>
                                    </p:animEffect>
                                  </p:childTnLst>
                                </p:cTn>
                              </p:par>
                            </p:childTnLst>
                          </p:cTn>
                        </p:par>
                        <p:par>
                          <p:cTn id="19" fill="hold">
                            <p:stCondLst>
                              <p:cond delay="2000"/>
                            </p:stCondLst>
                            <p:childTnLst>
                              <p:par>
                                <p:cTn id="20" presetID="53" presetClass="entr" presetSubtype="16" fill="hold" nodeType="afterEffect">
                                  <p:stCondLst>
                                    <p:cond delay="0"/>
                                  </p:stCondLst>
                                  <p:childTnLst>
                                    <p:set>
                                      <p:cBhvr>
                                        <p:cTn id="21" dur="1" fill="hold">
                                          <p:stCondLst>
                                            <p:cond delay="0"/>
                                          </p:stCondLst>
                                        </p:cTn>
                                        <p:tgtEl>
                                          <p:spTgt spid="1030"/>
                                        </p:tgtEl>
                                        <p:attrNameLst>
                                          <p:attrName>style.visibility</p:attrName>
                                        </p:attrNameLst>
                                      </p:cBhvr>
                                      <p:to>
                                        <p:strVal val="visible"/>
                                      </p:to>
                                    </p:set>
                                    <p:anim calcmode="lin" valueType="num">
                                      <p:cBhvr>
                                        <p:cTn id="22" dur="500" fill="hold"/>
                                        <p:tgtEl>
                                          <p:spTgt spid="1030"/>
                                        </p:tgtEl>
                                        <p:attrNameLst>
                                          <p:attrName>ppt_w</p:attrName>
                                        </p:attrNameLst>
                                      </p:cBhvr>
                                      <p:tavLst>
                                        <p:tav tm="0">
                                          <p:val>
                                            <p:fltVal val="0"/>
                                          </p:val>
                                        </p:tav>
                                        <p:tav tm="100000">
                                          <p:val>
                                            <p:strVal val="#ppt_w"/>
                                          </p:val>
                                        </p:tav>
                                      </p:tavLst>
                                    </p:anim>
                                    <p:anim calcmode="lin" valueType="num">
                                      <p:cBhvr>
                                        <p:cTn id="23" dur="500" fill="hold"/>
                                        <p:tgtEl>
                                          <p:spTgt spid="1030"/>
                                        </p:tgtEl>
                                        <p:attrNameLst>
                                          <p:attrName>ppt_h</p:attrName>
                                        </p:attrNameLst>
                                      </p:cBhvr>
                                      <p:tavLst>
                                        <p:tav tm="0">
                                          <p:val>
                                            <p:fltVal val="0"/>
                                          </p:val>
                                        </p:tav>
                                        <p:tav tm="100000">
                                          <p:val>
                                            <p:strVal val="#ppt_h"/>
                                          </p:val>
                                        </p:tav>
                                      </p:tavLst>
                                    </p:anim>
                                    <p:animEffect transition="in" filter="fade">
                                      <p:cBhvr>
                                        <p:cTn id="24" dur="500"/>
                                        <p:tgtEl>
                                          <p:spTgt spid="1030"/>
                                        </p:tgtEl>
                                      </p:cBhvr>
                                    </p:animEffect>
                                  </p:childTnLst>
                                </p:cTn>
                              </p:par>
                            </p:childTnLst>
                          </p:cTn>
                        </p:par>
                        <p:par>
                          <p:cTn id="25" fill="hold">
                            <p:stCondLst>
                              <p:cond delay="2500"/>
                            </p:stCondLst>
                            <p:childTnLst>
                              <p:par>
                                <p:cTn id="26" presetID="22" presetClass="entr" presetSubtype="8" fill="hold" grpId="0" nodeType="afterEffect">
                                  <p:stCondLst>
                                    <p:cond delay="0"/>
                                  </p:stCondLst>
                                  <p:childTnLst>
                                    <p:set>
                                      <p:cBhvr>
                                        <p:cTn id="27" dur="1" fill="hold">
                                          <p:stCondLst>
                                            <p:cond delay="0"/>
                                          </p:stCondLst>
                                        </p:cTn>
                                        <p:tgtEl>
                                          <p:spTgt spid="76"/>
                                        </p:tgtEl>
                                        <p:attrNameLst>
                                          <p:attrName>style.visibility</p:attrName>
                                        </p:attrNameLst>
                                      </p:cBhvr>
                                      <p:to>
                                        <p:strVal val="visible"/>
                                      </p:to>
                                    </p:set>
                                    <p:animEffect transition="in" filter="wipe(left)">
                                      <p:cBhvr>
                                        <p:cTn id="28" dur="500"/>
                                        <p:tgtEl>
                                          <p:spTgt spid="76"/>
                                        </p:tgtEl>
                                      </p:cBhvr>
                                    </p:animEffect>
                                  </p:childTnLst>
                                </p:cTn>
                              </p:par>
                            </p:childTnLst>
                          </p:cTn>
                        </p:par>
                        <p:par>
                          <p:cTn id="29" fill="hold">
                            <p:stCondLst>
                              <p:cond delay="3000"/>
                            </p:stCondLst>
                            <p:childTnLst>
                              <p:par>
                                <p:cTn id="30" presetID="22" presetClass="entr" presetSubtype="8" fill="hold" nodeType="after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left)">
                                      <p:cBhvr>
                                        <p:cTn id="32" dur="500"/>
                                        <p:tgtEl>
                                          <p:spTgt spid="6"/>
                                        </p:tgtEl>
                                      </p:cBhvr>
                                    </p:animEffect>
                                  </p:childTnLst>
                                </p:cTn>
                              </p:par>
                            </p:childTnLst>
                          </p:cTn>
                        </p:par>
                        <p:par>
                          <p:cTn id="33" fill="hold">
                            <p:stCondLst>
                              <p:cond delay="3500"/>
                            </p:stCondLst>
                            <p:childTnLst>
                              <p:par>
                                <p:cTn id="34" presetID="22" presetClass="entr" presetSubtype="8" fill="hold" nodeType="afterEffect">
                                  <p:stCondLst>
                                    <p:cond delay="0"/>
                                  </p:stCondLst>
                                  <p:childTnLst>
                                    <p:set>
                                      <p:cBhvr>
                                        <p:cTn id="35" dur="1" fill="hold">
                                          <p:stCondLst>
                                            <p:cond delay="0"/>
                                          </p:stCondLst>
                                        </p:cTn>
                                        <p:tgtEl>
                                          <p:spTgt spid="81"/>
                                        </p:tgtEl>
                                        <p:attrNameLst>
                                          <p:attrName>style.visibility</p:attrName>
                                        </p:attrNameLst>
                                      </p:cBhvr>
                                      <p:to>
                                        <p:strVal val="visible"/>
                                      </p:to>
                                    </p:set>
                                    <p:animEffect transition="in" filter="wipe(left)">
                                      <p:cBhvr>
                                        <p:cTn id="36"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3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矩形 75"/>
          <p:cNvSpPr/>
          <p:nvPr/>
        </p:nvSpPr>
        <p:spPr>
          <a:xfrm>
            <a:off x="8134493" y="3533697"/>
            <a:ext cx="2241974" cy="429413"/>
          </a:xfrm>
          <a:prstGeom prst="rect">
            <a:avLst/>
          </a:prstGeom>
        </p:spPr>
        <p:txBody>
          <a:bodyPr wrap="square">
            <a:spAutoFit/>
            <a:scene3d>
              <a:camera prst="orthographicFront"/>
              <a:lightRig rig="threePt" dir="t"/>
            </a:scene3d>
            <a:sp3d contourW="12700"/>
          </a:bodyPr>
          <a:lstStyle/>
          <a:p>
            <a:pPr lvl="0" algn="just">
              <a:lnSpc>
                <a:spcPct val="120000"/>
              </a:lnSpc>
              <a:defRPr/>
            </a:pPr>
            <a:r>
              <a:rPr lang="en-US" altLang="zh-CN" sz="2000" b="1" dirty="0" smtClean="0">
                <a:solidFill>
                  <a:prstClr val="white"/>
                </a:solidFill>
                <a:latin typeface="Times New Roman" panose="02020603050405020304" pitchFamily="18" charset="0"/>
                <a:cs typeface="Times New Roman" panose="02020603050405020304" pitchFamily="18" charset="0"/>
              </a:rPr>
              <a:t>NHÀ SẢN XUẤT</a:t>
            </a:r>
            <a:endParaRPr kumimoji="0" lang="zh-CN" altLang="en-US" sz="20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Times New Roman" panose="02020603050405020304" pitchFamily="18" charset="0"/>
            </a:endParaRPr>
          </a:p>
        </p:txBody>
      </p:sp>
      <p:grpSp>
        <p:nvGrpSpPr>
          <p:cNvPr id="6" name="组合 5"/>
          <p:cNvGrpSpPr/>
          <p:nvPr/>
        </p:nvGrpSpPr>
        <p:grpSpPr>
          <a:xfrm>
            <a:off x="8134493" y="4104407"/>
            <a:ext cx="3689367" cy="952953"/>
            <a:chOff x="7345853" y="3710182"/>
            <a:chExt cx="3689367" cy="952953"/>
          </a:xfrm>
        </p:grpSpPr>
        <p:grpSp>
          <p:nvGrpSpPr>
            <p:cNvPr id="10" name="组合 9"/>
            <p:cNvGrpSpPr/>
            <p:nvPr/>
          </p:nvGrpSpPr>
          <p:grpSpPr>
            <a:xfrm>
              <a:off x="7345853" y="3945049"/>
              <a:ext cx="350641" cy="352154"/>
              <a:chOff x="9113717" y="856388"/>
              <a:chExt cx="871174" cy="874617"/>
            </a:xfrm>
          </p:grpSpPr>
          <p:sp>
            <p:nvSpPr>
              <p:cNvPr id="23" name="Freeform 5"/>
              <p:cNvSpPr>
                <a:spLocks noEditPoints="1"/>
              </p:cNvSpPr>
              <p:nvPr/>
            </p:nvSpPr>
            <p:spPr bwMode="auto">
              <a:xfrm>
                <a:off x="9354097" y="1090161"/>
                <a:ext cx="498474" cy="519114"/>
              </a:xfrm>
              <a:custGeom>
                <a:avLst/>
                <a:gdLst>
                  <a:gd name="T0" fmla="*/ 129 w 133"/>
                  <a:gd name="T1" fmla="*/ 119 h 138"/>
                  <a:gd name="T2" fmla="*/ 104 w 133"/>
                  <a:gd name="T3" fmla="*/ 93 h 138"/>
                  <a:gd name="T4" fmla="*/ 93 w 133"/>
                  <a:gd name="T5" fmla="*/ 90 h 138"/>
                  <a:gd name="T6" fmla="*/ 90 w 133"/>
                  <a:gd name="T7" fmla="*/ 86 h 138"/>
                  <a:gd name="T8" fmla="*/ 103 w 133"/>
                  <a:gd name="T9" fmla="*/ 52 h 138"/>
                  <a:gd name="T10" fmla="*/ 51 w 133"/>
                  <a:gd name="T11" fmla="*/ 0 h 138"/>
                  <a:gd name="T12" fmla="*/ 0 w 133"/>
                  <a:gd name="T13" fmla="*/ 52 h 138"/>
                  <a:gd name="T14" fmla="*/ 51 w 133"/>
                  <a:gd name="T15" fmla="*/ 103 h 138"/>
                  <a:gd name="T16" fmla="*/ 82 w 133"/>
                  <a:gd name="T17" fmla="*/ 93 h 138"/>
                  <a:gd name="T18" fmla="*/ 86 w 133"/>
                  <a:gd name="T19" fmla="*/ 97 h 138"/>
                  <a:gd name="T20" fmla="*/ 88 w 133"/>
                  <a:gd name="T21" fmla="*/ 109 h 138"/>
                  <a:gd name="T22" fmla="*/ 113 w 133"/>
                  <a:gd name="T23" fmla="*/ 135 h 138"/>
                  <a:gd name="T24" fmla="*/ 121 w 133"/>
                  <a:gd name="T25" fmla="*/ 138 h 138"/>
                  <a:gd name="T26" fmla="*/ 129 w 133"/>
                  <a:gd name="T27" fmla="*/ 135 h 138"/>
                  <a:gd name="T28" fmla="*/ 129 w 133"/>
                  <a:gd name="T29" fmla="*/ 119 h 138"/>
                  <a:gd name="T30" fmla="*/ 51 w 133"/>
                  <a:gd name="T31" fmla="*/ 84 h 138"/>
                  <a:gd name="T32" fmla="*/ 19 w 133"/>
                  <a:gd name="T33" fmla="*/ 52 h 138"/>
                  <a:gd name="T34" fmla="*/ 51 w 133"/>
                  <a:gd name="T35" fmla="*/ 19 h 138"/>
                  <a:gd name="T36" fmla="*/ 84 w 133"/>
                  <a:gd name="T37" fmla="*/ 52 h 138"/>
                  <a:gd name="T38" fmla="*/ 51 w 133"/>
                  <a:gd name="T39" fmla="*/ 8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 h="138">
                    <a:moveTo>
                      <a:pt x="129" y="119"/>
                    </a:moveTo>
                    <a:cubicBezTo>
                      <a:pt x="104" y="93"/>
                      <a:pt x="104" y="93"/>
                      <a:pt x="104" y="93"/>
                    </a:cubicBezTo>
                    <a:cubicBezTo>
                      <a:pt x="102" y="90"/>
                      <a:pt x="97" y="89"/>
                      <a:pt x="93" y="90"/>
                    </a:cubicBezTo>
                    <a:cubicBezTo>
                      <a:pt x="90" y="86"/>
                      <a:pt x="90" y="86"/>
                      <a:pt x="90" y="86"/>
                    </a:cubicBezTo>
                    <a:cubicBezTo>
                      <a:pt x="98" y="77"/>
                      <a:pt x="103" y="65"/>
                      <a:pt x="103" y="52"/>
                    </a:cubicBezTo>
                    <a:cubicBezTo>
                      <a:pt x="103" y="23"/>
                      <a:pt x="80" y="0"/>
                      <a:pt x="51" y="0"/>
                    </a:cubicBezTo>
                    <a:cubicBezTo>
                      <a:pt x="23" y="0"/>
                      <a:pt x="0" y="23"/>
                      <a:pt x="0" y="52"/>
                    </a:cubicBezTo>
                    <a:cubicBezTo>
                      <a:pt x="0" y="80"/>
                      <a:pt x="23" y="103"/>
                      <a:pt x="51" y="103"/>
                    </a:cubicBezTo>
                    <a:cubicBezTo>
                      <a:pt x="63" y="103"/>
                      <a:pt x="73" y="99"/>
                      <a:pt x="82" y="93"/>
                    </a:cubicBezTo>
                    <a:cubicBezTo>
                      <a:pt x="86" y="97"/>
                      <a:pt x="86" y="97"/>
                      <a:pt x="86" y="97"/>
                    </a:cubicBezTo>
                    <a:cubicBezTo>
                      <a:pt x="84" y="101"/>
                      <a:pt x="85" y="106"/>
                      <a:pt x="88" y="109"/>
                    </a:cubicBezTo>
                    <a:cubicBezTo>
                      <a:pt x="113" y="135"/>
                      <a:pt x="113" y="135"/>
                      <a:pt x="113" y="135"/>
                    </a:cubicBezTo>
                    <a:cubicBezTo>
                      <a:pt x="115" y="137"/>
                      <a:pt x="118" y="138"/>
                      <a:pt x="121" y="138"/>
                    </a:cubicBezTo>
                    <a:cubicBezTo>
                      <a:pt x="124" y="138"/>
                      <a:pt x="126" y="137"/>
                      <a:pt x="129" y="135"/>
                    </a:cubicBezTo>
                    <a:cubicBezTo>
                      <a:pt x="133" y="131"/>
                      <a:pt x="133" y="124"/>
                      <a:pt x="129" y="119"/>
                    </a:cubicBezTo>
                    <a:close/>
                    <a:moveTo>
                      <a:pt x="51" y="84"/>
                    </a:moveTo>
                    <a:cubicBezTo>
                      <a:pt x="33" y="84"/>
                      <a:pt x="19" y="70"/>
                      <a:pt x="19" y="52"/>
                    </a:cubicBezTo>
                    <a:cubicBezTo>
                      <a:pt x="19" y="33"/>
                      <a:pt x="33" y="19"/>
                      <a:pt x="51" y="19"/>
                    </a:cubicBezTo>
                    <a:cubicBezTo>
                      <a:pt x="70" y="19"/>
                      <a:pt x="84" y="33"/>
                      <a:pt x="84" y="52"/>
                    </a:cubicBezTo>
                    <a:cubicBezTo>
                      <a:pt x="84" y="70"/>
                      <a:pt x="70" y="84"/>
                      <a:pt x="51" y="8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94"/>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24" name="Oval 9"/>
              <p:cNvSpPr>
                <a:spLocks noChangeArrowheads="1"/>
              </p:cNvSpPr>
              <p:nvPr/>
            </p:nvSpPr>
            <p:spPr bwMode="auto">
              <a:xfrm>
                <a:off x="9113717" y="856388"/>
                <a:ext cx="871174" cy="874617"/>
              </a:xfrm>
              <a:prstGeom prst="ellipse">
                <a:avLst/>
              </a:prstGeom>
              <a:noFill/>
              <a:ln>
                <a:solidFill>
                  <a:schemeClr val="bg1">
                    <a:alpha val="50000"/>
                  </a:schemeClr>
                </a:solidFill>
              </a:ln>
            </p:spPr>
            <p:txBody>
              <a:bodyPr vert="horz" wrap="square" lIns="121892" tIns="60946" rIns="121892" bIns="60946" numCol="1" anchor="t" anchorCtr="0" compatLnSpc="1">
                <a:prstTxWarp prst="textNoShape">
                  <a:avLst/>
                </a:prstTxWarp>
              </a:bodyPr>
              <a:lstStyle/>
              <a:p>
                <a:pPr defTabSz="914194"/>
                <a:endParaRPr lang="zh-CN" altLang="en-US">
                  <a:solidFill>
                    <a:prstClr val="white"/>
                  </a:solidFill>
                  <a:latin typeface="Times New Roman" panose="02020603050405020304" pitchFamily="18" charset="0"/>
                  <a:cs typeface="Times New Roman" panose="02020603050405020304" pitchFamily="18" charset="0"/>
                </a:endParaRPr>
              </a:p>
            </p:txBody>
          </p:sp>
        </p:grpSp>
        <p:sp>
          <p:nvSpPr>
            <p:cNvPr id="79" name="矩形 78"/>
            <p:cNvSpPr/>
            <p:nvPr/>
          </p:nvSpPr>
          <p:spPr>
            <a:xfrm>
              <a:off x="7917384" y="3710182"/>
              <a:ext cx="3117836" cy="952953"/>
            </a:xfrm>
            <a:prstGeom prst="rect">
              <a:avLst/>
            </a:prstGeom>
          </p:spPr>
          <p:txBody>
            <a:bodyPr wrap="square">
              <a:spAutoFit/>
              <a:scene3d>
                <a:camera prst="orthographicFront"/>
                <a:lightRig rig="threePt" dir="t"/>
              </a:scene3d>
              <a:sp3d contourW="12700"/>
            </a:bodyPr>
            <a:lstStyle/>
            <a:p>
              <a:pPr lvl="0" algn="just">
                <a:lnSpc>
                  <a:spcPct val="120000"/>
                </a:lnSpc>
                <a:defRPr/>
              </a:pPr>
              <a:r>
                <a:rPr lang="vi-VN" altLang="zh-CN" sz="1600" dirty="0">
                  <a:solidFill>
                    <a:prstClr val="white"/>
                  </a:solidFill>
                  <a:latin typeface="Times New Roman" panose="02020603050405020304" pitchFamily="18" charset="0"/>
                  <a:cs typeface="Times New Roman" panose="02020603050405020304" pitchFamily="18" charset="0"/>
                </a:rPr>
                <a:t>Chức năng trên chuỗi: Sản xuất thành phẩm sau đó xuất khẩu qua các thị trường nước ngoài.</a:t>
              </a:r>
            </a:p>
          </p:txBody>
        </p:sp>
      </p:grpSp>
      <p:grpSp>
        <p:nvGrpSpPr>
          <p:cNvPr id="81" name="组合 80"/>
          <p:cNvGrpSpPr/>
          <p:nvPr/>
        </p:nvGrpSpPr>
        <p:grpSpPr>
          <a:xfrm>
            <a:off x="8211516" y="5262138"/>
            <a:ext cx="3521798" cy="658133"/>
            <a:chOff x="6723411" y="3937135"/>
            <a:chExt cx="3521798" cy="658133"/>
          </a:xfrm>
        </p:grpSpPr>
        <p:grpSp>
          <p:nvGrpSpPr>
            <p:cNvPr id="82" name="组合 81"/>
            <p:cNvGrpSpPr/>
            <p:nvPr/>
          </p:nvGrpSpPr>
          <p:grpSpPr>
            <a:xfrm>
              <a:off x="6723411" y="3937135"/>
              <a:ext cx="350641" cy="352154"/>
              <a:chOff x="7567248" y="836733"/>
              <a:chExt cx="871174" cy="874617"/>
            </a:xfrm>
          </p:grpSpPr>
          <p:sp>
            <p:nvSpPr>
              <p:cNvPr id="84" name="Freeform 5"/>
              <p:cNvSpPr>
                <a:spLocks noEditPoints="1"/>
              </p:cNvSpPr>
              <p:nvPr/>
            </p:nvSpPr>
            <p:spPr bwMode="auto">
              <a:xfrm>
                <a:off x="7748583" y="1034141"/>
                <a:ext cx="498475" cy="519113"/>
              </a:xfrm>
              <a:custGeom>
                <a:avLst/>
                <a:gdLst>
                  <a:gd name="T0" fmla="*/ 129 w 133"/>
                  <a:gd name="T1" fmla="*/ 119 h 138"/>
                  <a:gd name="T2" fmla="*/ 104 w 133"/>
                  <a:gd name="T3" fmla="*/ 93 h 138"/>
                  <a:gd name="T4" fmla="*/ 93 w 133"/>
                  <a:gd name="T5" fmla="*/ 90 h 138"/>
                  <a:gd name="T6" fmla="*/ 90 w 133"/>
                  <a:gd name="T7" fmla="*/ 86 h 138"/>
                  <a:gd name="T8" fmla="*/ 103 w 133"/>
                  <a:gd name="T9" fmla="*/ 52 h 138"/>
                  <a:gd name="T10" fmla="*/ 51 w 133"/>
                  <a:gd name="T11" fmla="*/ 0 h 138"/>
                  <a:gd name="T12" fmla="*/ 0 w 133"/>
                  <a:gd name="T13" fmla="*/ 52 h 138"/>
                  <a:gd name="T14" fmla="*/ 51 w 133"/>
                  <a:gd name="T15" fmla="*/ 103 h 138"/>
                  <a:gd name="T16" fmla="*/ 82 w 133"/>
                  <a:gd name="T17" fmla="*/ 93 h 138"/>
                  <a:gd name="T18" fmla="*/ 86 w 133"/>
                  <a:gd name="T19" fmla="*/ 97 h 138"/>
                  <a:gd name="T20" fmla="*/ 88 w 133"/>
                  <a:gd name="T21" fmla="*/ 109 h 138"/>
                  <a:gd name="T22" fmla="*/ 113 w 133"/>
                  <a:gd name="T23" fmla="*/ 135 h 138"/>
                  <a:gd name="T24" fmla="*/ 121 w 133"/>
                  <a:gd name="T25" fmla="*/ 138 h 138"/>
                  <a:gd name="T26" fmla="*/ 129 w 133"/>
                  <a:gd name="T27" fmla="*/ 135 h 138"/>
                  <a:gd name="T28" fmla="*/ 129 w 133"/>
                  <a:gd name="T29" fmla="*/ 119 h 138"/>
                  <a:gd name="T30" fmla="*/ 51 w 133"/>
                  <a:gd name="T31" fmla="*/ 84 h 138"/>
                  <a:gd name="T32" fmla="*/ 19 w 133"/>
                  <a:gd name="T33" fmla="*/ 52 h 138"/>
                  <a:gd name="T34" fmla="*/ 51 w 133"/>
                  <a:gd name="T35" fmla="*/ 19 h 138"/>
                  <a:gd name="T36" fmla="*/ 84 w 133"/>
                  <a:gd name="T37" fmla="*/ 52 h 138"/>
                  <a:gd name="T38" fmla="*/ 51 w 133"/>
                  <a:gd name="T39" fmla="*/ 8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 h="138">
                    <a:moveTo>
                      <a:pt x="129" y="119"/>
                    </a:moveTo>
                    <a:cubicBezTo>
                      <a:pt x="104" y="93"/>
                      <a:pt x="104" y="93"/>
                      <a:pt x="104" y="93"/>
                    </a:cubicBezTo>
                    <a:cubicBezTo>
                      <a:pt x="102" y="90"/>
                      <a:pt x="97" y="89"/>
                      <a:pt x="93" y="90"/>
                    </a:cubicBezTo>
                    <a:cubicBezTo>
                      <a:pt x="90" y="86"/>
                      <a:pt x="90" y="86"/>
                      <a:pt x="90" y="86"/>
                    </a:cubicBezTo>
                    <a:cubicBezTo>
                      <a:pt x="98" y="77"/>
                      <a:pt x="103" y="65"/>
                      <a:pt x="103" y="52"/>
                    </a:cubicBezTo>
                    <a:cubicBezTo>
                      <a:pt x="103" y="23"/>
                      <a:pt x="80" y="0"/>
                      <a:pt x="51" y="0"/>
                    </a:cubicBezTo>
                    <a:cubicBezTo>
                      <a:pt x="23" y="0"/>
                      <a:pt x="0" y="23"/>
                      <a:pt x="0" y="52"/>
                    </a:cubicBezTo>
                    <a:cubicBezTo>
                      <a:pt x="0" y="80"/>
                      <a:pt x="23" y="103"/>
                      <a:pt x="51" y="103"/>
                    </a:cubicBezTo>
                    <a:cubicBezTo>
                      <a:pt x="63" y="103"/>
                      <a:pt x="73" y="99"/>
                      <a:pt x="82" y="93"/>
                    </a:cubicBezTo>
                    <a:cubicBezTo>
                      <a:pt x="86" y="97"/>
                      <a:pt x="86" y="97"/>
                      <a:pt x="86" y="97"/>
                    </a:cubicBezTo>
                    <a:cubicBezTo>
                      <a:pt x="84" y="101"/>
                      <a:pt x="85" y="106"/>
                      <a:pt x="88" y="109"/>
                    </a:cubicBezTo>
                    <a:cubicBezTo>
                      <a:pt x="113" y="135"/>
                      <a:pt x="113" y="135"/>
                      <a:pt x="113" y="135"/>
                    </a:cubicBezTo>
                    <a:cubicBezTo>
                      <a:pt x="115" y="137"/>
                      <a:pt x="118" y="138"/>
                      <a:pt x="121" y="138"/>
                    </a:cubicBezTo>
                    <a:cubicBezTo>
                      <a:pt x="124" y="138"/>
                      <a:pt x="126" y="137"/>
                      <a:pt x="129" y="135"/>
                    </a:cubicBezTo>
                    <a:cubicBezTo>
                      <a:pt x="133" y="131"/>
                      <a:pt x="133" y="124"/>
                      <a:pt x="129" y="119"/>
                    </a:cubicBezTo>
                    <a:close/>
                    <a:moveTo>
                      <a:pt x="51" y="84"/>
                    </a:moveTo>
                    <a:cubicBezTo>
                      <a:pt x="33" y="84"/>
                      <a:pt x="19" y="70"/>
                      <a:pt x="19" y="52"/>
                    </a:cubicBezTo>
                    <a:cubicBezTo>
                      <a:pt x="19" y="33"/>
                      <a:pt x="33" y="19"/>
                      <a:pt x="51" y="19"/>
                    </a:cubicBezTo>
                    <a:cubicBezTo>
                      <a:pt x="70" y="19"/>
                      <a:pt x="84" y="33"/>
                      <a:pt x="84" y="52"/>
                    </a:cubicBezTo>
                    <a:cubicBezTo>
                      <a:pt x="84" y="70"/>
                      <a:pt x="70" y="84"/>
                      <a:pt x="51" y="8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94"/>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85" name="Oval 9"/>
              <p:cNvSpPr>
                <a:spLocks noChangeArrowheads="1"/>
              </p:cNvSpPr>
              <p:nvPr/>
            </p:nvSpPr>
            <p:spPr bwMode="auto">
              <a:xfrm>
                <a:off x="7567248" y="836733"/>
                <a:ext cx="871174" cy="874617"/>
              </a:xfrm>
              <a:prstGeom prst="ellipse">
                <a:avLst/>
              </a:prstGeom>
              <a:noFill/>
              <a:ln>
                <a:solidFill>
                  <a:schemeClr val="bg1">
                    <a:alpha val="50000"/>
                  </a:schemeClr>
                </a:solidFill>
              </a:ln>
            </p:spPr>
            <p:txBody>
              <a:bodyPr vert="horz" wrap="square" lIns="121892" tIns="60946" rIns="121892" bIns="60946" numCol="1" anchor="t" anchorCtr="0" compatLnSpc="1">
                <a:prstTxWarp prst="textNoShape">
                  <a:avLst/>
                </a:prstTxWarp>
              </a:bodyPr>
              <a:lstStyle/>
              <a:p>
                <a:pPr defTabSz="914194"/>
                <a:endParaRPr lang="zh-CN" altLang="en-US">
                  <a:solidFill>
                    <a:prstClr val="white"/>
                  </a:solidFill>
                  <a:latin typeface="Times New Roman" panose="02020603050405020304" pitchFamily="18" charset="0"/>
                  <a:cs typeface="Times New Roman" panose="02020603050405020304" pitchFamily="18" charset="0"/>
                </a:endParaRPr>
              </a:p>
            </p:txBody>
          </p:sp>
        </p:grpSp>
        <p:sp>
          <p:nvSpPr>
            <p:cNvPr id="83" name="矩形 82"/>
            <p:cNvSpPr/>
            <p:nvPr/>
          </p:nvSpPr>
          <p:spPr>
            <a:xfrm>
              <a:off x="7147038" y="3937780"/>
              <a:ext cx="3098171" cy="657488"/>
            </a:xfrm>
            <a:prstGeom prst="rect">
              <a:avLst/>
            </a:prstGeom>
          </p:spPr>
          <p:txBody>
            <a:bodyPr wrap="square">
              <a:spAutoFit/>
              <a:scene3d>
                <a:camera prst="orthographicFront"/>
                <a:lightRig rig="threePt" dir="t"/>
              </a:scene3d>
              <a:sp3d contourW="12700"/>
            </a:bodyPr>
            <a:lstStyle/>
            <a:p>
              <a:pPr lvl="0" algn="just">
                <a:lnSpc>
                  <a:spcPct val="120000"/>
                </a:lnSpc>
                <a:defRPr/>
              </a:pPr>
              <a:r>
                <a:rPr lang="en-US" altLang="zh-CN" sz="1600" dirty="0" err="1">
                  <a:solidFill>
                    <a:prstClr val="white"/>
                  </a:solidFill>
                  <a:latin typeface="Times New Roman" panose="02020603050405020304" pitchFamily="18" charset="0"/>
                  <a:cs typeface="Times New Roman" panose="02020603050405020304" pitchFamily="18" charset="0"/>
                </a:rPr>
                <a:t>Công</a:t>
              </a:r>
              <a:r>
                <a:rPr lang="en-US" altLang="zh-CN" sz="1600" dirty="0">
                  <a:solidFill>
                    <a:prstClr val="white"/>
                  </a:solidFill>
                  <a:latin typeface="Times New Roman" panose="02020603050405020304" pitchFamily="18" charset="0"/>
                  <a:cs typeface="Times New Roman" panose="02020603050405020304" pitchFamily="18" charset="0"/>
                </a:rPr>
                <a:t> ty </a:t>
              </a:r>
              <a:r>
                <a:rPr lang="en-US" altLang="zh-CN" sz="1600" dirty="0" err="1">
                  <a:solidFill>
                    <a:prstClr val="white"/>
                  </a:solidFill>
                  <a:latin typeface="Times New Roman" panose="02020603050405020304" pitchFamily="18" charset="0"/>
                  <a:cs typeface="Times New Roman" panose="02020603050405020304" pitchFamily="18" charset="0"/>
                </a:rPr>
                <a:t>hoạt</a:t>
              </a:r>
              <a:r>
                <a:rPr lang="en-US" altLang="zh-CN" sz="1600" dirty="0">
                  <a:solidFill>
                    <a:prstClr val="white"/>
                  </a:solidFill>
                  <a:latin typeface="Times New Roman" panose="02020603050405020304" pitchFamily="18" charset="0"/>
                  <a:cs typeface="Times New Roman" panose="02020603050405020304" pitchFamily="18" charset="0"/>
                </a:rPr>
                <a:t> </a:t>
              </a:r>
              <a:r>
                <a:rPr lang="en-US" altLang="zh-CN" sz="1600" dirty="0" err="1">
                  <a:solidFill>
                    <a:prstClr val="white"/>
                  </a:solidFill>
                  <a:latin typeface="Times New Roman" panose="02020603050405020304" pitchFamily="18" charset="0"/>
                  <a:cs typeface="Times New Roman" panose="02020603050405020304" pitchFamily="18" charset="0"/>
                </a:rPr>
                <a:t>động</a:t>
              </a:r>
              <a:r>
                <a:rPr lang="en-US" altLang="zh-CN" sz="1600" dirty="0">
                  <a:solidFill>
                    <a:prstClr val="white"/>
                  </a:solidFill>
                  <a:latin typeface="Times New Roman" panose="02020603050405020304" pitchFamily="18" charset="0"/>
                  <a:cs typeface="Times New Roman" panose="02020603050405020304" pitchFamily="18" charset="0"/>
                </a:rPr>
                <a:t> </a:t>
              </a:r>
              <a:r>
                <a:rPr lang="en-US" altLang="zh-CN" sz="1600" dirty="0" err="1">
                  <a:solidFill>
                    <a:prstClr val="white"/>
                  </a:solidFill>
                  <a:latin typeface="Times New Roman" panose="02020603050405020304" pitchFamily="18" charset="0"/>
                  <a:cs typeface="Times New Roman" panose="02020603050405020304" pitchFamily="18" charset="0"/>
                </a:rPr>
                <a:t>theo</a:t>
              </a:r>
              <a:r>
                <a:rPr lang="en-US" altLang="zh-CN" sz="1600" dirty="0">
                  <a:solidFill>
                    <a:prstClr val="white"/>
                  </a:solidFill>
                  <a:latin typeface="Times New Roman" panose="02020603050405020304" pitchFamily="18" charset="0"/>
                  <a:cs typeface="Times New Roman" panose="02020603050405020304" pitchFamily="18" charset="0"/>
                </a:rPr>
                <a:t> </a:t>
              </a:r>
              <a:r>
                <a:rPr lang="en-US" altLang="zh-CN" sz="1600" dirty="0" err="1">
                  <a:solidFill>
                    <a:prstClr val="white"/>
                  </a:solidFill>
                  <a:latin typeface="Times New Roman" panose="02020603050405020304" pitchFamily="18" charset="0"/>
                  <a:cs typeface="Times New Roman" panose="02020603050405020304" pitchFamily="18" charset="0"/>
                </a:rPr>
                <a:t>mô</a:t>
              </a:r>
              <a:r>
                <a:rPr lang="en-US" altLang="zh-CN" sz="1600" dirty="0">
                  <a:solidFill>
                    <a:prstClr val="white"/>
                  </a:solidFill>
                  <a:latin typeface="Times New Roman" panose="02020603050405020304" pitchFamily="18" charset="0"/>
                  <a:cs typeface="Times New Roman" panose="02020603050405020304" pitchFamily="18" charset="0"/>
                </a:rPr>
                <a:t> </a:t>
              </a:r>
              <a:r>
                <a:rPr lang="en-US" altLang="zh-CN" sz="1600" dirty="0" err="1">
                  <a:solidFill>
                    <a:prstClr val="white"/>
                  </a:solidFill>
                  <a:latin typeface="Times New Roman" panose="02020603050405020304" pitchFamily="18" charset="0"/>
                  <a:cs typeface="Times New Roman" panose="02020603050405020304" pitchFamily="18" charset="0"/>
                </a:rPr>
                <a:t>hình</a:t>
              </a:r>
              <a:r>
                <a:rPr lang="en-US" altLang="zh-CN" sz="1600" dirty="0">
                  <a:solidFill>
                    <a:prstClr val="white"/>
                  </a:solidFill>
                  <a:latin typeface="Times New Roman" panose="02020603050405020304" pitchFamily="18" charset="0"/>
                  <a:cs typeface="Times New Roman" panose="02020603050405020304" pitchFamily="18" charset="0"/>
                </a:rPr>
                <a:t> </a:t>
              </a:r>
              <a:r>
                <a:rPr lang="en-US" altLang="zh-CN" sz="1600" dirty="0" err="1">
                  <a:solidFill>
                    <a:prstClr val="white"/>
                  </a:solidFill>
                  <a:latin typeface="Times New Roman" panose="02020603050405020304" pitchFamily="18" charset="0"/>
                  <a:cs typeface="Times New Roman" panose="02020603050405020304" pitchFamily="18" charset="0"/>
                </a:rPr>
                <a:t>kéo</a:t>
              </a:r>
              <a:r>
                <a:rPr lang="en-US" altLang="zh-CN" sz="1600" dirty="0">
                  <a:solidFill>
                    <a:prstClr val="white"/>
                  </a:solidFill>
                  <a:latin typeface="Times New Roman" panose="02020603050405020304" pitchFamily="18" charset="0"/>
                  <a:cs typeface="Times New Roman" panose="02020603050405020304" pitchFamily="18" charset="0"/>
                </a:rPr>
                <a:t>. </a:t>
              </a:r>
            </a:p>
          </p:txBody>
        </p:sp>
      </p:grpSp>
      <p:graphicFrame>
        <p:nvGraphicFramePr>
          <p:cNvPr id="28" name="Table 27"/>
          <p:cNvGraphicFramePr>
            <a:graphicFrameLocks noGrp="1"/>
          </p:cNvGraphicFramePr>
          <p:nvPr>
            <p:extLst/>
          </p:nvPr>
        </p:nvGraphicFramePr>
        <p:xfrm>
          <a:off x="238211" y="1069321"/>
          <a:ext cx="7547573" cy="5737640"/>
        </p:xfrm>
        <a:graphic>
          <a:graphicData uri="http://schemas.openxmlformats.org/drawingml/2006/table">
            <a:tbl>
              <a:tblPr firstRow="1" firstCol="1" bandRow="1">
                <a:tableStyleId>{BC89EF96-8CEA-46FF-86C4-4CE0E7609802}</a:tableStyleId>
              </a:tblPr>
              <a:tblGrid>
                <a:gridCol w="585133">
                  <a:extLst>
                    <a:ext uri="{9D8B030D-6E8A-4147-A177-3AD203B41FA5}">
                      <a16:colId xmlns:a16="http://schemas.microsoft.com/office/drawing/2014/main" val="2468586597"/>
                    </a:ext>
                  </a:extLst>
                </a:gridCol>
                <a:gridCol w="1696103">
                  <a:extLst>
                    <a:ext uri="{9D8B030D-6E8A-4147-A177-3AD203B41FA5}">
                      <a16:colId xmlns:a16="http://schemas.microsoft.com/office/drawing/2014/main" val="2501171416"/>
                    </a:ext>
                  </a:extLst>
                </a:gridCol>
                <a:gridCol w="2993402">
                  <a:extLst>
                    <a:ext uri="{9D8B030D-6E8A-4147-A177-3AD203B41FA5}">
                      <a16:colId xmlns:a16="http://schemas.microsoft.com/office/drawing/2014/main" val="3687858079"/>
                    </a:ext>
                  </a:extLst>
                </a:gridCol>
                <a:gridCol w="2272935">
                  <a:extLst>
                    <a:ext uri="{9D8B030D-6E8A-4147-A177-3AD203B41FA5}">
                      <a16:colId xmlns:a16="http://schemas.microsoft.com/office/drawing/2014/main" val="2131997228"/>
                    </a:ext>
                  </a:extLst>
                </a:gridCol>
              </a:tblGrid>
              <a:tr h="284523">
                <a:tc>
                  <a:txBody>
                    <a:bodyPr/>
                    <a:lstStyle/>
                    <a:p>
                      <a:pPr algn="ctr">
                        <a:lnSpc>
                          <a:spcPct val="150000"/>
                        </a:lnSpc>
                        <a:spcAft>
                          <a:spcPts val="0"/>
                        </a:spcAft>
                      </a:pPr>
                      <a:r>
                        <a:rPr lang="vi-VN" sz="1300">
                          <a:solidFill>
                            <a:schemeClr val="bg1"/>
                          </a:solidFill>
                          <a:effectLst/>
                          <a:latin typeface="Times New Roman" panose="02020603050405020304" pitchFamily="18" charset="0"/>
                          <a:cs typeface="Times New Roman" panose="02020603050405020304" pitchFamily="18" charset="0"/>
                        </a:rPr>
                        <a:t>STT</a:t>
                      </a:r>
                      <a:endParaRPr lang="en-GB" sz="13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tc>
                  <a:txBody>
                    <a:bodyPr/>
                    <a:lstStyle/>
                    <a:p>
                      <a:pPr algn="ctr">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TÊN NHÀ MÁY</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tc>
                  <a:txBody>
                    <a:bodyPr/>
                    <a:lstStyle/>
                    <a:p>
                      <a:pPr algn="ctr">
                        <a:lnSpc>
                          <a:spcPct val="150000"/>
                        </a:lnSpc>
                        <a:spcAft>
                          <a:spcPts val="0"/>
                        </a:spcAft>
                      </a:pPr>
                      <a:r>
                        <a:rPr lang="vi-VN" sz="1300">
                          <a:solidFill>
                            <a:schemeClr val="bg1"/>
                          </a:solidFill>
                          <a:effectLst/>
                          <a:latin typeface="Times New Roman" panose="02020603050405020304" pitchFamily="18" charset="0"/>
                          <a:cs typeface="Times New Roman" panose="02020603050405020304" pitchFamily="18" charset="0"/>
                        </a:rPr>
                        <a:t>SẢN XUẤT CHÍNH</a:t>
                      </a:r>
                      <a:endParaRPr lang="en-GB" sz="13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tc>
                  <a:txBody>
                    <a:bodyPr/>
                    <a:lstStyle/>
                    <a:p>
                      <a:pPr algn="ctr">
                        <a:lnSpc>
                          <a:spcPct val="150000"/>
                        </a:lnSpc>
                        <a:spcAft>
                          <a:spcPts val="0"/>
                        </a:spcAft>
                      </a:pPr>
                      <a:r>
                        <a:rPr lang="vi-VN" sz="1300">
                          <a:solidFill>
                            <a:schemeClr val="bg1"/>
                          </a:solidFill>
                          <a:effectLst/>
                          <a:latin typeface="Times New Roman" panose="02020603050405020304" pitchFamily="18" charset="0"/>
                          <a:cs typeface="Times New Roman" panose="02020603050405020304" pitchFamily="18" charset="0"/>
                        </a:rPr>
                        <a:t>VỊ TRÍ</a:t>
                      </a:r>
                      <a:endParaRPr lang="en-GB" sz="13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extLst>
                  <a:ext uri="{0D108BD9-81ED-4DB2-BD59-A6C34878D82A}">
                    <a16:rowId xmlns:a16="http://schemas.microsoft.com/office/drawing/2014/main" val="1186226525"/>
                  </a:ext>
                </a:extLst>
              </a:tr>
              <a:tr h="319985">
                <a:tc>
                  <a:txBody>
                    <a:bodyPr/>
                    <a:lstStyle/>
                    <a:p>
                      <a:pPr algn="ctr">
                        <a:lnSpc>
                          <a:spcPct val="150000"/>
                        </a:lnSpc>
                        <a:spcAft>
                          <a:spcPts val="0"/>
                        </a:spcAft>
                      </a:pPr>
                      <a:r>
                        <a:rPr lang="vi-VN" sz="1300">
                          <a:solidFill>
                            <a:schemeClr val="bg1"/>
                          </a:solidFill>
                          <a:effectLst/>
                          <a:latin typeface="Times New Roman" panose="02020603050405020304" pitchFamily="18" charset="0"/>
                          <a:cs typeface="Times New Roman" panose="02020603050405020304" pitchFamily="18" charset="0"/>
                        </a:rPr>
                        <a:t>1</a:t>
                      </a:r>
                      <a:endParaRPr lang="en-GB" sz="13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Hòa Thọ 1</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Quần tây, quần chống nhăn</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36 Ông Ích Đường, Đà Nẵng</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extLst>
                  <a:ext uri="{0D108BD9-81ED-4DB2-BD59-A6C34878D82A}">
                    <a16:rowId xmlns:a16="http://schemas.microsoft.com/office/drawing/2014/main" val="3577807269"/>
                  </a:ext>
                </a:extLst>
              </a:tr>
              <a:tr h="319985">
                <a:tc>
                  <a:txBody>
                    <a:bodyPr/>
                    <a:lstStyle/>
                    <a:p>
                      <a:pPr algn="ctr">
                        <a:lnSpc>
                          <a:spcPct val="150000"/>
                        </a:lnSpc>
                        <a:spcAft>
                          <a:spcPts val="0"/>
                        </a:spcAft>
                      </a:pPr>
                      <a:r>
                        <a:rPr lang="vi-VN" sz="1300">
                          <a:solidFill>
                            <a:schemeClr val="bg1"/>
                          </a:solidFill>
                          <a:effectLst/>
                          <a:latin typeface="Times New Roman" panose="02020603050405020304" pitchFamily="18" charset="0"/>
                          <a:cs typeface="Times New Roman" panose="02020603050405020304" pitchFamily="18" charset="0"/>
                        </a:rPr>
                        <a:t>2</a:t>
                      </a:r>
                      <a:endParaRPr lang="en-GB" sz="13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Veston Hòa Thọ</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Veston</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36 Ông Ích Đường, Đà Nẵng</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extLst>
                  <a:ext uri="{0D108BD9-81ED-4DB2-BD59-A6C34878D82A}">
                    <a16:rowId xmlns:a16="http://schemas.microsoft.com/office/drawing/2014/main" val="1590190083"/>
                  </a:ext>
                </a:extLst>
              </a:tr>
              <a:tr h="569046">
                <a:tc>
                  <a:txBody>
                    <a:bodyPr/>
                    <a:lstStyle/>
                    <a:p>
                      <a:pPr algn="ctr">
                        <a:lnSpc>
                          <a:spcPct val="150000"/>
                        </a:lnSpc>
                        <a:spcAft>
                          <a:spcPts val="0"/>
                        </a:spcAft>
                      </a:pPr>
                      <a:r>
                        <a:rPr lang="vi-VN" sz="1300">
                          <a:solidFill>
                            <a:schemeClr val="bg1"/>
                          </a:solidFill>
                          <a:effectLst/>
                          <a:latin typeface="Times New Roman" panose="02020603050405020304" pitchFamily="18" charset="0"/>
                          <a:cs typeface="Times New Roman" panose="02020603050405020304" pitchFamily="18" charset="0"/>
                        </a:rPr>
                        <a:t>3</a:t>
                      </a:r>
                      <a:endParaRPr lang="en-GB" sz="13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Công ty cổ phẩn sợi Hòa Thọ Thăng Bình</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Sợi cotton chải thô, chải kỹ, sợi T/C,…</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Thăng Bình, Quảng Nam</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extLst>
                  <a:ext uri="{0D108BD9-81ED-4DB2-BD59-A6C34878D82A}">
                    <a16:rowId xmlns:a16="http://schemas.microsoft.com/office/drawing/2014/main" val="3209172975"/>
                  </a:ext>
                </a:extLst>
              </a:tr>
              <a:tr h="569046">
                <a:tc>
                  <a:txBody>
                    <a:bodyPr/>
                    <a:lstStyle/>
                    <a:p>
                      <a:pPr algn="ctr">
                        <a:lnSpc>
                          <a:spcPct val="150000"/>
                        </a:lnSpc>
                        <a:spcAft>
                          <a:spcPts val="0"/>
                        </a:spcAft>
                      </a:pPr>
                      <a:r>
                        <a:rPr lang="vi-VN" sz="1300">
                          <a:solidFill>
                            <a:schemeClr val="bg1"/>
                          </a:solidFill>
                          <a:effectLst/>
                          <a:latin typeface="Times New Roman" panose="02020603050405020304" pitchFamily="18" charset="0"/>
                          <a:cs typeface="Times New Roman" panose="02020603050405020304" pitchFamily="18" charset="0"/>
                        </a:rPr>
                        <a:t>4</a:t>
                      </a:r>
                      <a:endParaRPr lang="en-GB" sz="13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Công ty cổ phần may Hòa Thọ Hội An</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Áo jacket</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Thành Phố Hội An, Quảng Nam</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extLst>
                  <a:ext uri="{0D108BD9-81ED-4DB2-BD59-A6C34878D82A}">
                    <a16:rowId xmlns:a16="http://schemas.microsoft.com/office/drawing/2014/main" val="2484121559"/>
                  </a:ext>
                </a:extLst>
              </a:tr>
              <a:tr h="319985">
                <a:tc>
                  <a:txBody>
                    <a:bodyPr/>
                    <a:lstStyle/>
                    <a:p>
                      <a:pPr algn="ctr">
                        <a:lnSpc>
                          <a:spcPct val="150000"/>
                        </a:lnSpc>
                        <a:spcAft>
                          <a:spcPts val="0"/>
                        </a:spcAft>
                      </a:pPr>
                      <a:r>
                        <a:rPr lang="vi-VN" sz="1300">
                          <a:solidFill>
                            <a:schemeClr val="bg1"/>
                          </a:solidFill>
                          <a:effectLst/>
                          <a:latin typeface="Times New Roman" panose="02020603050405020304" pitchFamily="18" charset="0"/>
                          <a:cs typeface="Times New Roman" panose="02020603050405020304" pitchFamily="18" charset="0"/>
                        </a:rPr>
                        <a:t>5</a:t>
                      </a:r>
                      <a:endParaRPr lang="en-GB" sz="13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Sợi Hòa Thọ 1</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Sợi cotton chải thô, chải kỹ, sợi T/C,…</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36 Ông Ích Đường, Đà Nẵng</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extLst>
                  <a:ext uri="{0D108BD9-81ED-4DB2-BD59-A6C34878D82A}">
                    <a16:rowId xmlns:a16="http://schemas.microsoft.com/office/drawing/2014/main" val="2712273760"/>
                  </a:ext>
                </a:extLst>
              </a:tr>
              <a:tr h="319985">
                <a:tc>
                  <a:txBody>
                    <a:bodyPr/>
                    <a:lstStyle/>
                    <a:p>
                      <a:pPr algn="ctr">
                        <a:lnSpc>
                          <a:spcPct val="150000"/>
                        </a:lnSpc>
                        <a:spcAft>
                          <a:spcPts val="0"/>
                        </a:spcAft>
                      </a:pPr>
                      <a:r>
                        <a:rPr lang="vi-VN" sz="1300">
                          <a:solidFill>
                            <a:schemeClr val="bg1"/>
                          </a:solidFill>
                          <a:effectLst/>
                          <a:latin typeface="Times New Roman" panose="02020603050405020304" pitchFamily="18" charset="0"/>
                          <a:cs typeface="Times New Roman" panose="02020603050405020304" pitchFamily="18" charset="0"/>
                        </a:rPr>
                        <a:t>6</a:t>
                      </a:r>
                      <a:endParaRPr lang="en-GB" sz="13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Sợi Hòa thọ 2</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Sợi cotton chải thô, chải kỹ, sợi T/C,…</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36 Ông Ích Đường, Đà Nẵng</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extLst>
                  <a:ext uri="{0D108BD9-81ED-4DB2-BD59-A6C34878D82A}">
                    <a16:rowId xmlns:a16="http://schemas.microsoft.com/office/drawing/2014/main" val="2333395248"/>
                  </a:ext>
                </a:extLst>
              </a:tr>
              <a:tr h="569046">
                <a:tc>
                  <a:txBody>
                    <a:bodyPr/>
                    <a:lstStyle/>
                    <a:p>
                      <a:pPr algn="ctr">
                        <a:lnSpc>
                          <a:spcPct val="150000"/>
                        </a:lnSpc>
                        <a:spcAft>
                          <a:spcPts val="0"/>
                        </a:spcAft>
                      </a:pPr>
                      <a:r>
                        <a:rPr lang="vi-VN" sz="1300">
                          <a:solidFill>
                            <a:schemeClr val="bg1"/>
                          </a:solidFill>
                          <a:effectLst/>
                          <a:latin typeface="Times New Roman" panose="02020603050405020304" pitchFamily="18" charset="0"/>
                          <a:cs typeface="Times New Roman" panose="02020603050405020304" pitchFamily="18" charset="0"/>
                        </a:rPr>
                        <a:t>7</a:t>
                      </a:r>
                      <a:endParaRPr lang="en-GB" sz="13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Công ty cổ phần thời trang Hòa Thọ</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Sản xuất quần áo may mặc sẵn. thị trường nội địa</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31 Phan Châu Trinh, Đà Nẵng</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extLst>
                  <a:ext uri="{0D108BD9-81ED-4DB2-BD59-A6C34878D82A}">
                    <a16:rowId xmlns:a16="http://schemas.microsoft.com/office/drawing/2014/main" val="1124109620"/>
                  </a:ext>
                </a:extLst>
              </a:tr>
              <a:tr h="569046">
                <a:tc>
                  <a:txBody>
                    <a:bodyPr/>
                    <a:lstStyle/>
                    <a:p>
                      <a:pPr algn="ctr">
                        <a:lnSpc>
                          <a:spcPct val="150000"/>
                        </a:lnSpc>
                        <a:spcAft>
                          <a:spcPts val="0"/>
                        </a:spcAft>
                      </a:pPr>
                      <a:r>
                        <a:rPr lang="vi-VN" sz="1300">
                          <a:solidFill>
                            <a:schemeClr val="bg1"/>
                          </a:solidFill>
                          <a:effectLst/>
                          <a:latin typeface="Times New Roman" panose="02020603050405020304" pitchFamily="18" charset="0"/>
                          <a:cs typeface="Times New Roman" panose="02020603050405020304" pitchFamily="18" charset="0"/>
                        </a:rPr>
                        <a:t>8</a:t>
                      </a:r>
                      <a:endParaRPr lang="en-GB" sz="13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Công ty may Hòa Thọ Đông Hà</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Áo jacket, Áo quần bảo hộ lao động</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Khu công nghiệp Nam Đông Hà, TP Đông Hà</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extLst>
                  <a:ext uri="{0D108BD9-81ED-4DB2-BD59-A6C34878D82A}">
                    <a16:rowId xmlns:a16="http://schemas.microsoft.com/office/drawing/2014/main" val="211541256"/>
                  </a:ext>
                </a:extLst>
              </a:tr>
              <a:tr h="569046">
                <a:tc>
                  <a:txBody>
                    <a:bodyPr/>
                    <a:lstStyle/>
                    <a:p>
                      <a:pPr algn="ctr">
                        <a:lnSpc>
                          <a:spcPct val="150000"/>
                        </a:lnSpc>
                        <a:spcAft>
                          <a:spcPts val="0"/>
                        </a:spcAft>
                      </a:pPr>
                      <a:r>
                        <a:rPr lang="vi-VN" sz="1300">
                          <a:solidFill>
                            <a:schemeClr val="bg1"/>
                          </a:solidFill>
                          <a:effectLst/>
                          <a:latin typeface="Times New Roman" panose="02020603050405020304" pitchFamily="18" charset="0"/>
                          <a:cs typeface="Times New Roman" panose="02020603050405020304" pitchFamily="18" charset="0"/>
                        </a:rPr>
                        <a:t>9</a:t>
                      </a:r>
                      <a:endParaRPr lang="en-GB" sz="13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Công ty cổ phần may Hòa Thọ Duy Xuyên</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Quần tây các loại</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Khu CN Gò Dỗi, Duy Xuyên, Quảng Nam</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extLst>
                  <a:ext uri="{0D108BD9-81ED-4DB2-BD59-A6C34878D82A}">
                    <a16:rowId xmlns:a16="http://schemas.microsoft.com/office/drawing/2014/main" val="1261777483"/>
                  </a:ext>
                </a:extLst>
              </a:tr>
              <a:tr h="569046">
                <a:tc>
                  <a:txBody>
                    <a:bodyPr/>
                    <a:lstStyle/>
                    <a:p>
                      <a:pPr algn="ctr">
                        <a:lnSpc>
                          <a:spcPct val="150000"/>
                        </a:lnSpc>
                        <a:spcAft>
                          <a:spcPts val="0"/>
                        </a:spcAft>
                      </a:pPr>
                      <a:r>
                        <a:rPr lang="vi-VN" sz="1300">
                          <a:solidFill>
                            <a:schemeClr val="bg1"/>
                          </a:solidFill>
                          <a:effectLst/>
                          <a:latin typeface="Times New Roman" panose="02020603050405020304" pitchFamily="18" charset="0"/>
                          <a:cs typeface="Times New Roman" panose="02020603050405020304" pitchFamily="18" charset="0"/>
                        </a:rPr>
                        <a:t>10</a:t>
                      </a:r>
                      <a:endParaRPr lang="en-GB" sz="13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Nhà máy may Quảng Ngãi</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Áo Jacket, shirt</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Khu CN Tinh Phong, Sơn Tịnh, Quảng Ngãi</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tc>
                <a:extLst>
                  <a:ext uri="{0D108BD9-81ED-4DB2-BD59-A6C34878D82A}">
                    <a16:rowId xmlns:a16="http://schemas.microsoft.com/office/drawing/2014/main" val="958170750"/>
                  </a:ext>
                </a:extLst>
              </a:tr>
              <a:tr h="569046">
                <a:tc>
                  <a:txBody>
                    <a:bodyPr/>
                    <a:lstStyle/>
                    <a:p>
                      <a:pPr algn="ctr">
                        <a:lnSpc>
                          <a:spcPct val="150000"/>
                        </a:lnSpc>
                        <a:spcAft>
                          <a:spcPts val="0"/>
                        </a:spcAft>
                      </a:pPr>
                      <a:r>
                        <a:rPr lang="vi-VN" sz="1300">
                          <a:solidFill>
                            <a:schemeClr val="bg1"/>
                          </a:solidFill>
                          <a:effectLst/>
                          <a:latin typeface="Times New Roman" panose="02020603050405020304" pitchFamily="18" charset="0"/>
                          <a:cs typeface="Times New Roman" panose="02020603050405020304" pitchFamily="18" charset="0"/>
                        </a:rPr>
                        <a:t>11</a:t>
                      </a:r>
                      <a:endParaRPr lang="en-GB" sz="13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Công ty cổ phần may Hòa Thọ Quảng Nam</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Áo Quần bảo hộ lao động, quần tây các loại</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tc>
                  <a:txBody>
                    <a:bodyPr/>
                    <a:lstStyle/>
                    <a:p>
                      <a:pPr algn="l">
                        <a:lnSpc>
                          <a:spcPct val="150000"/>
                        </a:lnSpc>
                        <a:spcAft>
                          <a:spcPts val="0"/>
                        </a:spcAft>
                      </a:pPr>
                      <a:r>
                        <a:rPr lang="vi-VN" sz="1300" dirty="0">
                          <a:solidFill>
                            <a:schemeClr val="bg1"/>
                          </a:solidFill>
                          <a:effectLst/>
                          <a:latin typeface="Times New Roman" panose="02020603050405020304" pitchFamily="18" charset="0"/>
                          <a:cs typeface="Times New Roman" panose="02020603050405020304" pitchFamily="18" charset="0"/>
                        </a:rPr>
                        <a:t>Thăng Bình Quảng Nam</a:t>
                      </a:r>
                      <a:endParaRPr lang="en-GB" sz="13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1777" marR="41777" marT="0" marB="0">
                    <a:noFill/>
                  </a:tcPr>
                </a:tc>
                <a:extLst>
                  <a:ext uri="{0D108BD9-81ED-4DB2-BD59-A6C34878D82A}">
                    <a16:rowId xmlns:a16="http://schemas.microsoft.com/office/drawing/2014/main" val="1100760387"/>
                  </a:ext>
                </a:extLst>
              </a:tr>
            </a:tbl>
          </a:graphicData>
        </a:graphic>
      </p:graphicFrame>
      <p:sp>
        <p:nvSpPr>
          <p:cNvPr id="20" name="文本框 10"/>
          <p:cNvSpPr txBox="1"/>
          <p:nvPr/>
        </p:nvSpPr>
        <p:spPr>
          <a:xfrm>
            <a:off x="4173074" y="495756"/>
            <a:ext cx="3845847" cy="430887"/>
          </a:xfrm>
          <a:prstGeom prst="rect">
            <a:avLst/>
          </a:prstGeom>
          <a:noFill/>
        </p:spPr>
        <p:txBody>
          <a:bodyPr wrap="square" rtlCol="0">
            <a:spAutoFit/>
            <a:scene3d>
              <a:camera prst="orthographicFront"/>
              <a:lightRig rig="threePt" dir="t"/>
            </a:scene3d>
            <a:sp3d contourW="12700"/>
          </a:bodyPr>
          <a:lstStyle/>
          <a:p>
            <a:pPr algn="ctr"/>
            <a:r>
              <a:rPr lang="en-US" altLang="zh-CN" sz="2200" b="1" dirty="0" smtClean="0">
                <a:solidFill>
                  <a:schemeClr val="accent1"/>
                </a:solidFill>
                <a:latin typeface="Times New Roman" panose="02020603050405020304" pitchFamily="18" charset="0"/>
                <a:ea typeface="+mj-ea"/>
                <a:cs typeface="Times New Roman" panose="02020603050405020304" pitchFamily="18" charset="0"/>
              </a:rPr>
              <a:t>MÔ TẢ CÁC THÀNH PHẦN</a:t>
            </a:r>
            <a:endParaRPr lang="zh-CN" altLang="en-US" sz="2200" b="1" dirty="0">
              <a:solidFill>
                <a:schemeClr val="accent1"/>
              </a:solidFill>
              <a:latin typeface="Times New Roman" panose="02020603050405020304" pitchFamily="18" charset="0"/>
              <a:ea typeface="+mj-ea"/>
              <a:cs typeface="Times New Roman" panose="02020603050405020304" pitchFamily="18" charset="0"/>
            </a:endParaRPr>
          </a:p>
        </p:txBody>
      </p:sp>
      <p:cxnSp>
        <p:nvCxnSpPr>
          <p:cNvPr id="21" name="直接连接符 12"/>
          <p:cNvCxnSpPr/>
          <p:nvPr/>
        </p:nvCxnSpPr>
        <p:spPr>
          <a:xfrm>
            <a:off x="0" y="711200"/>
            <a:ext cx="423626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25" name="直接连接符 13"/>
          <p:cNvCxnSpPr/>
          <p:nvPr/>
        </p:nvCxnSpPr>
        <p:spPr>
          <a:xfrm>
            <a:off x="7955726" y="711200"/>
            <a:ext cx="4236269" cy="0"/>
          </a:xfrm>
          <a:prstGeom prst="line">
            <a:avLst/>
          </a:prstGeom>
          <a:ln>
            <a:headEnd type="ova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88936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81"/>
                                        </p:tgtEl>
                                        <p:attrNameLst>
                                          <p:attrName>style.visibility</p:attrName>
                                        </p:attrNameLst>
                                      </p:cBhvr>
                                      <p:to>
                                        <p:strVal val="visible"/>
                                      </p:to>
                                    </p:set>
                                    <p:animEffect transition="in" filter="wipe(left)">
                                      <p:cBhvr>
                                        <p:cTn id="11"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矩形 75"/>
          <p:cNvSpPr/>
          <p:nvPr/>
        </p:nvSpPr>
        <p:spPr>
          <a:xfrm>
            <a:off x="7003783" y="2496934"/>
            <a:ext cx="2241974" cy="429413"/>
          </a:xfrm>
          <a:prstGeom prst="rect">
            <a:avLst/>
          </a:prstGeom>
        </p:spPr>
        <p:txBody>
          <a:bodyPr wrap="square">
            <a:spAutoFit/>
            <a:scene3d>
              <a:camera prst="orthographicFront"/>
              <a:lightRig rig="threePt" dir="t"/>
            </a:scene3d>
            <a:sp3d contourW="12700"/>
          </a:bodyPr>
          <a:lstStyle/>
          <a:p>
            <a:pPr lvl="0" algn="just">
              <a:lnSpc>
                <a:spcPct val="120000"/>
              </a:lnSpc>
              <a:defRPr/>
            </a:pPr>
            <a:r>
              <a:rPr lang="en-US" altLang="zh-CN" sz="2000" b="1" dirty="0" smtClean="0">
                <a:solidFill>
                  <a:prstClr val="white"/>
                </a:solidFill>
                <a:latin typeface="Times New Roman" panose="02020603050405020304" pitchFamily="18" charset="0"/>
                <a:cs typeface="Times New Roman" panose="02020603050405020304" pitchFamily="18" charset="0"/>
              </a:rPr>
              <a:t>KHÁCH HÀNG</a:t>
            </a:r>
            <a:endParaRPr kumimoji="0" lang="zh-CN" altLang="en-US" sz="20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Times New Roman" panose="02020603050405020304" pitchFamily="18" charset="0"/>
            </a:endParaRPr>
          </a:p>
        </p:txBody>
      </p:sp>
      <p:grpSp>
        <p:nvGrpSpPr>
          <p:cNvPr id="6" name="组合 5"/>
          <p:cNvGrpSpPr/>
          <p:nvPr/>
        </p:nvGrpSpPr>
        <p:grpSpPr>
          <a:xfrm>
            <a:off x="7076769" y="3088483"/>
            <a:ext cx="4283230" cy="1569660"/>
            <a:chOff x="7345853" y="3731665"/>
            <a:chExt cx="4283230" cy="1569660"/>
          </a:xfrm>
        </p:grpSpPr>
        <p:grpSp>
          <p:nvGrpSpPr>
            <p:cNvPr id="10" name="组合 9"/>
            <p:cNvGrpSpPr/>
            <p:nvPr/>
          </p:nvGrpSpPr>
          <p:grpSpPr>
            <a:xfrm>
              <a:off x="7345853" y="3945049"/>
              <a:ext cx="350641" cy="352154"/>
              <a:chOff x="9113717" y="856388"/>
              <a:chExt cx="871174" cy="874617"/>
            </a:xfrm>
          </p:grpSpPr>
          <p:sp>
            <p:nvSpPr>
              <p:cNvPr id="23" name="Freeform 5"/>
              <p:cNvSpPr>
                <a:spLocks noEditPoints="1"/>
              </p:cNvSpPr>
              <p:nvPr/>
            </p:nvSpPr>
            <p:spPr bwMode="auto">
              <a:xfrm>
                <a:off x="9354097" y="1090161"/>
                <a:ext cx="498474" cy="519114"/>
              </a:xfrm>
              <a:custGeom>
                <a:avLst/>
                <a:gdLst>
                  <a:gd name="T0" fmla="*/ 129 w 133"/>
                  <a:gd name="T1" fmla="*/ 119 h 138"/>
                  <a:gd name="T2" fmla="*/ 104 w 133"/>
                  <a:gd name="T3" fmla="*/ 93 h 138"/>
                  <a:gd name="T4" fmla="*/ 93 w 133"/>
                  <a:gd name="T5" fmla="*/ 90 h 138"/>
                  <a:gd name="T6" fmla="*/ 90 w 133"/>
                  <a:gd name="T7" fmla="*/ 86 h 138"/>
                  <a:gd name="T8" fmla="*/ 103 w 133"/>
                  <a:gd name="T9" fmla="*/ 52 h 138"/>
                  <a:gd name="T10" fmla="*/ 51 w 133"/>
                  <a:gd name="T11" fmla="*/ 0 h 138"/>
                  <a:gd name="T12" fmla="*/ 0 w 133"/>
                  <a:gd name="T13" fmla="*/ 52 h 138"/>
                  <a:gd name="T14" fmla="*/ 51 w 133"/>
                  <a:gd name="T15" fmla="*/ 103 h 138"/>
                  <a:gd name="T16" fmla="*/ 82 w 133"/>
                  <a:gd name="T17" fmla="*/ 93 h 138"/>
                  <a:gd name="T18" fmla="*/ 86 w 133"/>
                  <a:gd name="T19" fmla="*/ 97 h 138"/>
                  <a:gd name="T20" fmla="*/ 88 w 133"/>
                  <a:gd name="T21" fmla="*/ 109 h 138"/>
                  <a:gd name="T22" fmla="*/ 113 w 133"/>
                  <a:gd name="T23" fmla="*/ 135 h 138"/>
                  <a:gd name="T24" fmla="*/ 121 w 133"/>
                  <a:gd name="T25" fmla="*/ 138 h 138"/>
                  <a:gd name="T26" fmla="*/ 129 w 133"/>
                  <a:gd name="T27" fmla="*/ 135 h 138"/>
                  <a:gd name="T28" fmla="*/ 129 w 133"/>
                  <a:gd name="T29" fmla="*/ 119 h 138"/>
                  <a:gd name="T30" fmla="*/ 51 w 133"/>
                  <a:gd name="T31" fmla="*/ 84 h 138"/>
                  <a:gd name="T32" fmla="*/ 19 w 133"/>
                  <a:gd name="T33" fmla="*/ 52 h 138"/>
                  <a:gd name="T34" fmla="*/ 51 w 133"/>
                  <a:gd name="T35" fmla="*/ 19 h 138"/>
                  <a:gd name="T36" fmla="*/ 84 w 133"/>
                  <a:gd name="T37" fmla="*/ 52 h 138"/>
                  <a:gd name="T38" fmla="*/ 51 w 133"/>
                  <a:gd name="T39" fmla="*/ 8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 h="138">
                    <a:moveTo>
                      <a:pt x="129" y="119"/>
                    </a:moveTo>
                    <a:cubicBezTo>
                      <a:pt x="104" y="93"/>
                      <a:pt x="104" y="93"/>
                      <a:pt x="104" y="93"/>
                    </a:cubicBezTo>
                    <a:cubicBezTo>
                      <a:pt x="102" y="90"/>
                      <a:pt x="97" y="89"/>
                      <a:pt x="93" y="90"/>
                    </a:cubicBezTo>
                    <a:cubicBezTo>
                      <a:pt x="90" y="86"/>
                      <a:pt x="90" y="86"/>
                      <a:pt x="90" y="86"/>
                    </a:cubicBezTo>
                    <a:cubicBezTo>
                      <a:pt x="98" y="77"/>
                      <a:pt x="103" y="65"/>
                      <a:pt x="103" y="52"/>
                    </a:cubicBezTo>
                    <a:cubicBezTo>
                      <a:pt x="103" y="23"/>
                      <a:pt x="80" y="0"/>
                      <a:pt x="51" y="0"/>
                    </a:cubicBezTo>
                    <a:cubicBezTo>
                      <a:pt x="23" y="0"/>
                      <a:pt x="0" y="23"/>
                      <a:pt x="0" y="52"/>
                    </a:cubicBezTo>
                    <a:cubicBezTo>
                      <a:pt x="0" y="80"/>
                      <a:pt x="23" y="103"/>
                      <a:pt x="51" y="103"/>
                    </a:cubicBezTo>
                    <a:cubicBezTo>
                      <a:pt x="63" y="103"/>
                      <a:pt x="73" y="99"/>
                      <a:pt x="82" y="93"/>
                    </a:cubicBezTo>
                    <a:cubicBezTo>
                      <a:pt x="86" y="97"/>
                      <a:pt x="86" y="97"/>
                      <a:pt x="86" y="97"/>
                    </a:cubicBezTo>
                    <a:cubicBezTo>
                      <a:pt x="84" y="101"/>
                      <a:pt x="85" y="106"/>
                      <a:pt x="88" y="109"/>
                    </a:cubicBezTo>
                    <a:cubicBezTo>
                      <a:pt x="113" y="135"/>
                      <a:pt x="113" y="135"/>
                      <a:pt x="113" y="135"/>
                    </a:cubicBezTo>
                    <a:cubicBezTo>
                      <a:pt x="115" y="137"/>
                      <a:pt x="118" y="138"/>
                      <a:pt x="121" y="138"/>
                    </a:cubicBezTo>
                    <a:cubicBezTo>
                      <a:pt x="124" y="138"/>
                      <a:pt x="126" y="137"/>
                      <a:pt x="129" y="135"/>
                    </a:cubicBezTo>
                    <a:cubicBezTo>
                      <a:pt x="133" y="131"/>
                      <a:pt x="133" y="124"/>
                      <a:pt x="129" y="119"/>
                    </a:cubicBezTo>
                    <a:close/>
                    <a:moveTo>
                      <a:pt x="51" y="84"/>
                    </a:moveTo>
                    <a:cubicBezTo>
                      <a:pt x="33" y="84"/>
                      <a:pt x="19" y="70"/>
                      <a:pt x="19" y="52"/>
                    </a:cubicBezTo>
                    <a:cubicBezTo>
                      <a:pt x="19" y="33"/>
                      <a:pt x="33" y="19"/>
                      <a:pt x="51" y="19"/>
                    </a:cubicBezTo>
                    <a:cubicBezTo>
                      <a:pt x="70" y="19"/>
                      <a:pt x="84" y="33"/>
                      <a:pt x="84" y="52"/>
                    </a:cubicBezTo>
                    <a:cubicBezTo>
                      <a:pt x="84" y="70"/>
                      <a:pt x="70" y="84"/>
                      <a:pt x="51" y="8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94"/>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24" name="Oval 9"/>
              <p:cNvSpPr>
                <a:spLocks noChangeArrowheads="1"/>
              </p:cNvSpPr>
              <p:nvPr/>
            </p:nvSpPr>
            <p:spPr bwMode="auto">
              <a:xfrm>
                <a:off x="9113717" y="856388"/>
                <a:ext cx="871174" cy="874617"/>
              </a:xfrm>
              <a:prstGeom prst="ellipse">
                <a:avLst/>
              </a:prstGeom>
              <a:noFill/>
              <a:ln>
                <a:solidFill>
                  <a:schemeClr val="bg1">
                    <a:alpha val="50000"/>
                  </a:schemeClr>
                </a:solidFill>
              </a:ln>
            </p:spPr>
            <p:txBody>
              <a:bodyPr vert="horz" wrap="square" lIns="121892" tIns="60946" rIns="121892" bIns="60946" numCol="1" anchor="t" anchorCtr="0" compatLnSpc="1">
                <a:prstTxWarp prst="textNoShape">
                  <a:avLst/>
                </a:prstTxWarp>
              </a:bodyPr>
              <a:lstStyle/>
              <a:p>
                <a:pPr defTabSz="914194"/>
                <a:endParaRPr lang="zh-CN" altLang="en-US">
                  <a:solidFill>
                    <a:prstClr val="white"/>
                  </a:solidFill>
                  <a:latin typeface="Times New Roman" panose="02020603050405020304" pitchFamily="18" charset="0"/>
                  <a:cs typeface="Times New Roman" panose="02020603050405020304" pitchFamily="18" charset="0"/>
                </a:endParaRPr>
              </a:p>
            </p:txBody>
          </p:sp>
        </p:grpSp>
        <p:sp>
          <p:nvSpPr>
            <p:cNvPr id="79" name="矩形 78"/>
            <p:cNvSpPr/>
            <p:nvPr/>
          </p:nvSpPr>
          <p:spPr>
            <a:xfrm>
              <a:off x="7769480" y="3731665"/>
              <a:ext cx="3859603" cy="1569660"/>
            </a:xfrm>
            <a:prstGeom prst="rect">
              <a:avLst/>
            </a:prstGeom>
          </p:spPr>
          <p:txBody>
            <a:bodyPr wrap="square">
              <a:spAutoFit/>
              <a:scene3d>
                <a:camera prst="orthographicFront"/>
                <a:lightRig rig="threePt" dir="t"/>
              </a:scene3d>
              <a:sp3d contourW="12700"/>
            </a:bodyPr>
            <a:lstStyle/>
            <a:p>
              <a:pPr lvl="0" algn="just">
                <a:lnSpc>
                  <a:spcPct val="120000"/>
                </a:lnSpc>
                <a:defRPr/>
              </a:pPr>
              <a:r>
                <a:rPr lang="vi-VN" altLang="zh-CN" sz="1600" dirty="0">
                  <a:solidFill>
                    <a:prstClr val="white"/>
                  </a:solidFill>
                  <a:latin typeface="Times New Roman" panose="02020603050405020304" pitchFamily="18" charset="0"/>
                  <a:cs typeface="Times New Roman" panose="02020603050405020304" pitchFamily="18" charset="0"/>
                </a:rPr>
                <a:t>Chức năng trên chuỗi: Sau khi dự báo nhu cầu, thiết kế sản phẩm, khách hàng sẽ tiến hành lập kế hoạch đặt hàng và đặt hàng tại công ty Hòa Thọ với Nhà Cung Cấp mà Khách Hàng đã tìm hiểu trước đó.</a:t>
              </a:r>
            </a:p>
          </p:txBody>
        </p:sp>
      </p:grpSp>
      <p:grpSp>
        <p:nvGrpSpPr>
          <p:cNvPr id="81" name="组合 80"/>
          <p:cNvGrpSpPr/>
          <p:nvPr/>
        </p:nvGrpSpPr>
        <p:grpSpPr>
          <a:xfrm>
            <a:off x="7076769" y="4777957"/>
            <a:ext cx="3521798" cy="658133"/>
            <a:chOff x="6723411" y="3937135"/>
            <a:chExt cx="3521798" cy="658133"/>
          </a:xfrm>
        </p:grpSpPr>
        <p:grpSp>
          <p:nvGrpSpPr>
            <p:cNvPr id="82" name="组合 81"/>
            <p:cNvGrpSpPr/>
            <p:nvPr/>
          </p:nvGrpSpPr>
          <p:grpSpPr>
            <a:xfrm>
              <a:off x="6723411" y="3937135"/>
              <a:ext cx="350641" cy="352154"/>
              <a:chOff x="7567248" y="836733"/>
              <a:chExt cx="871174" cy="874617"/>
            </a:xfrm>
          </p:grpSpPr>
          <p:sp>
            <p:nvSpPr>
              <p:cNvPr id="84" name="Freeform 5"/>
              <p:cNvSpPr>
                <a:spLocks noEditPoints="1"/>
              </p:cNvSpPr>
              <p:nvPr/>
            </p:nvSpPr>
            <p:spPr bwMode="auto">
              <a:xfrm>
                <a:off x="7748583" y="1034141"/>
                <a:ext cx="498475" cy="519113"/>
              </a:xfrm>
              <a:custGeom>
                <a:avLst/>
                <a:gdLst>
                  <a:gd name="T0" fmla="*/ 129 w 133"/>
                  <a:gd name="T1" fmla="*/ 119 h 138"/>
                  <a:gd name="T2" fmla="*/ 104 w 133"/>
                  <a:gd name="T3" fmla="*/ 93 h 138"/>
                  <a:gd name="T4" fmla="*/ 93 w 133"/>
                  <a:gd name="T5" fmla="*/ 90 h 138"/>
                  <a:gd name="T6" fmla="*/ 90 w 133"/>
                  <a:gd name="T7" fmla="*/ 86 h 138"/>
                  <a:gd name="T8" fmla="*/ 103 w 133"/>
                  <a:gd name="T9" fmla="*/ 52 h 138"/>
                  <a:gd name="T10" fmla="*/ 51 w 133"/>
                  <a:gd name="T11" fmla="*/ 0 h 138"/>
                  <a:gd name="T12" fmla="*/ 0 w 133"/>
                  <a:gd name="T13" fmla="*/ 52 h 138"/>
                  <a:gd name="T14" fmla="*/ 51 w 133"/>
                  <a:gd name="T15" fmla="*/ 103 h 138"/>
                  <a:gd name="T16" fmla="*/ 82 w 133"/>
                  <a:gd name="T17" fmla="*/ 93 h 138"/>
                  <a:gd name="T18" fmla="*/ 86 w 133"/>
                  <a:gd name="T19" fmla="*/ 97 h 138"/>
                  <a:gd name="T20" fmla="*/ 88 w 133"/>
                  <a:gd name="T21" fmla="*/ 109 h 138"/>
                  <a:gd name="T22" fmla="*/ 113 w 133"/>
                  <a:gd name="T23" fmla="*/ 135 h 138"/>
                  <a:gd name="T24" fmla="*/ 121 w 133"/>
                  <a:gd name="T25" fmla="*/ 138 h 138"/>
                  <a:gd name="T26" fmla="*/ 129 w 133"/>
                  <a:gd name="T27" fmla="*/ 135 h 138"/>
                  <a:gd name="T28" fmla="*/ 129 w 133"/>
                  <a:gd name="T29" fmla="*/ 119 h 138"/>
                  <a:gd name="T30" fmla="*/ 51 w 133"/>
                  <a:gd name="T31" fmla="*/ 84 h 138"/>
                  <a:gd name="T32" fmla="*/ 19 w 133"/>
                  <a:gd name="T33" fmla="*/ 52 h 138"/>
                  <a:gd name="T34" fmla="*/ 51 w 133"/>
                  <a:gd name="T35" fmla="*/ 19 h 138"/>
                  <a:gd name="T36" fmla="*/ 84 w 133"/>
                  <a:gd name="T37" fmla="*/ 52 h 138"/>
                  <a:gd name="T38" fmla="*/ 51 w 133"/>
                  <a:gd name="T39" fmla="*/ 8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 h="138">
                    <a:moveTo>
                      <a:pt x="129" y="119"/>
                    </a:moveTo>
                    <a:cubicBezTo>
                      <a:pt x="104" y="93"/>
                      <a:pt x="104" y="93"/>
                      <a:pt x="104" y="93"/>
                    </a:cubicBezTo>
                    <a:cubicBezTo>
                      <a:pt x="102" y="90"/>
                      <a:pt x="97" y="89"/>
                      <a:pt x="93" y="90"/>
                    </a:cubicBezTo>
                    <a:cubicBezTo>
                      <a:pt x="90" y="86"/>
                      <a:pt x="90" y="86"/>
                      <a:pt x="90" y="86"/>
                    </a:cubicBezTo>
                    <a:cubicBezTo>
                      <a:pt x="98" y="77"/>
                      <a:pt x="103" y="65"/>
                      <a:pt x="103" y="52"/>
                    </a:cubicBezTo>
                    <a:cubicBezTo>
                      <a:pt x="103" y="23"/>
                      <a:pt x="80" y="0"/>
                      <a:pt x="51" y="0"/>
                    </a:cubicBezTo>
                    <a:cubicBezTo>
                      <a:pt x="23" y="0"/>
                      <a:pt x="0" y="23"/>
                      <a:pt x="0" y="52"/>
                    </a:cubicBezTo>
                    <a:cubicBezTo>
                      <a:pt x="0" y="80"/>
                      <a:pt x="23" y="103"/>
                      <a:pt x="51" y="103"/>
                    </a:cubicBezTo>
                    <a:cubicBezTo>
                      <a:pt x="63" y="103"/>
                      <a:pt x="73" y="99"/>
                      <a:pt x="82" y="93"/>
                    </a:cubicBezTo>
                    <a:cubicBezTo>
                      <a:pt x="86" y="97"/>
                      <a:pt x="86" y="97"/>
                      <a:pt x="86" y="97"/>
                    </a:cubicBezTo>
                    <a:cubicBezTo>
                      <a:pt x="84" y="101"/>
                      <a:pt x="85" y="106"/>
                      <a:pt x="88" y="109"/>
                    </a:cubicBezTo>
                    <a:cubicBezTo>
                      <a:pt x="113" y="135"/>
                      <a:pt x="113" y="135"/>
                      <a:pt x="113" y="135"/>
                    </a:cubicBezTo>
                    <a:cubicBezTo>
                      <a:pt x="115" y="137"/>
                      <a:pt x="118" y="138"/>
                      <a:pt x="121" y="138"/>
                    </a:cubicBezTo>
                    <a:cubicBezTo>
                      <a:pt x="124" y="138"/>
                      <a:pt x="126" y="137"/>
                      <a:pt x="129" y="135"/>
                    </a:cubicBezTo>
                    <a:cubicBezTo>
                      <a:pt x="133" y="131"/>
                      <a:pt x="133" y="124"/>
                      <a:pt x="129" y="119"/>
                    </a:cubicBezTo>
                    <a:close/>
                    <a:moveTo>
                      <a:pt x="51" y="84"/>
                    </a:moveTo>
                    <a:cubicBezTo>
                      <a:pt x="33" y="84"/>
                      <a:pt x="19" y="70"/>
                      <a:pt x="19" y="52"/>
                    </a:cubicBezTo>
                    <a:cubicBezTo>
                      <a:pt x="19" y="33"/>
                      <a:pt x="33" y="19"/>
                      <a:pt x="51" y="19"/>
                    </a:cubicBezTo>
                    <a:cubicBezTo>
                      <a:pt x="70" y="19"/>
                      <a:pt x="84" y="33"/>
                      <a:pt x="84" y="52"/>
                    </a:cubicBezTo>
                    <a:cubicBezTo>
                      <a:pt x="84" y="70"/>
                      <a:pt x="70" y="84"/>
                      <a:pt x="51" y="8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94"/>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85" name="Oval 9"/>
              <p:cNvSpPr>
                <a:spLocks noChangeArrowheads="1"/>
              </p:cNvSpPr>
              <p:nvPr/>
            </p:nvSpPr>
            <p:spPr bwMode="auto">
              <a:xfrm>
                <a:off x="7567248" y="836733"/>
                <a:ext cx="871174" cy="874617"/>
              </a:xfrm>
              <a:prstGeom prst="ellipse">
                <a:avLst/>
              </a:prstGeom>
              <a:noFill/>
              <a:ln>
                <a:solidFill>
                  <a:schemeClr val="bg1">
                    <a:alpha val="50000"/>
                  </a:schemeClr>
                </a:solidFill>
              </a:ln>
            </p:spPr>
            <p:txBody>
              <a:bodyPr vert="horz" wrap="square" lIns="121892" tIns="60946" rIns="121892" bIns="60946" numCol="1" anchor="t" anchorCtr="0" compatLnSpc="1">
                <a:prstTxWarp prst="textNoShape">
                  <a:avLst/>
                </a:prstTxWarp>
              </a:bodyPr>
              <a:lstStyle/>
              <a:p>
                <a:pPr defTabSz="914194"/>
                <a:endParaRPr lang="zh-CN" altLang="en-US">
                  <a:solidFill>
                    <a:prstClr val="white"/>
                  </a:solidFill>
                  <a:latin typeface="Times New Roman" panose="02020603050405020304" pitchFamily="18" charset="0"/>
                  <a:cs typeface="Times New Roman" panose="02020603050405020304" pitchFamily="18" charset="0"/>
                </a:endParaRPr>
              </a:p>
            </p:txBody>
          </p:sp>
        </p:grpSp>
        <p:sp>
          <p:nvSpPr>
            <p:cNvPr id="83" name="矩形 82"/>
            <p:cNvSpPr/>
            <p:nvPr/>
          </p:nvSpPr>
          <p:spPr>
            <a:xfrm>
              <a:off x="7147038" y="3937780"/>
              <a:ext cx="3098171" cy="657488"/>
            </a:xfrm>
            <a:prstGeom prst="rect">
              <a:avLst/>
            </a:prstGeom>
          </p:spPr>
          <p:txBody>
            <a:bodyPr wrap="square">
              <a:spAutoFit/>
              <a:scene3d>
                <a:camera prst="orthographicFront"/>
                <a:lightRig rig="threePt" dir="t"/>
              </a:scene3d>
              <a:sp3d contourW="12700"/>
            </a:bodyPr>
            <a:lstStyle/>
            <a:p>
              <a:pPr lvl="0" algn="just">
                <a:lnSpc>
                  <a:spcPct val="120000"/>
                </a:lnSpc>
                <a:defRPr/>
              </a:pPr>
              <a:r>
                <a:rPr lang="vi-VN" altLang="zh-CN" sz="1600" dirty="0">
                  <a:solidFill>
                    <a:prstClr val="white"/>
                  </a:solidFill>
                  <a:latin typeface="Times New Roman" panose="02020603050405020304" pitchFamily="18" charset="0"/>
                  <a:cs typeface="Times New Roman" panose="02020603050405020304" pitchFamily="18" charset="0"/>
                </a:rPr>
                <a:t>Sau khi nhận sản phẩm tiến hành bán sản phẩm ra thị trường</a:t>
              </a:r>
              <a:endParaRPr lang="en-US" altLang="zh-CN" sz="1600" dirty="0">
                <a:solidFill>
                  <a:prstClr val="white"/>
                </a:solidFill>
                <a:latin typeface="Times New Roman" panose="02020603050405020304" pitchFamily="18" charset="0"/>
                <a:cs typeface="Times New Roman" panose="02020603050405020304" pitchFamily="18" charset="0"/>
              </a:endParaRPr>
            </a:p>
          </p:txBody>
        </p:sp>
      </p:grpSp>
      <p:graphicFrame>
        <p:nvGraphicFramePr>
          <p:cNvPr id="17" name="Table 16"/>
          <p:cNvGraphicFramePr>
            <a:graphicFrameLocks noGrp="1"/>
          </p:cNvGraphicFramePr>
          <p:nvPr>
            <p:extLst>
              <p:ext uri="{D42A27DB-BD31-4B8C-83A1-F6EECF244321}">
                <p14:modId xmlns:p14="http://schemas.microsoft.com/office/powerpoint/2010/main" val="399518916"/>
              </p:ext>
            </p:extLst>
          </p:nvPr>
        </p:nvGraphicFramePr>
        <p:xfrm>
          <a:off x="627018" y="1747951"/>
          <a:ext cx="5666740" cy="5029200"/>
        </p:xfrm>
        <a:graphic>
          <a:graphicData uri="http://schemas.openxmlformats.org/drawingml/2006/table">
            <a:tbl>
              <a:tblPr firstRow="1" firstCol="1" bandRow="1">
                <a:tableStyleId>{8799B23B-EC83-4686-B30A-512413B5E67A}</a:tableStyleId>
              </a:tblPr>
              <a:tblGrid>
                <a:gridCol w="627380">
                  <a:extLst>
                    <a:ext uri="{9D8B030D-6E8A-4147-A177-3AD203B41FA5}">
                      <a16:colId xmlns:a16="http://schemas.microsoft.com/office/drawing/2014/main" val="2709530357"/>
                    </a:ext>
                  </a:extLst>
                </a:gridCol>
                <a:gridCol w="3060065">
                  <a:extLst>
                    <a:ext uri="{9D8B030D-6E8A-4147-A177-3AD203B41FA5}">
                      <a16:colId xmlns:a16="http://schemas.microsoft.com/office/drawing/2014/main" val="2844697519"/>
                    </a:ext>
                  </a:extLst>
                </a:gridCol>
                <a:gridCol w="1979295">
                  <a:extLst>
                    <a:ext uri="{9D8B030D-6E8A-4147-A177-3AD203B41FA5}">
                      <a16:colId xmlns:a16="http://schemas.microsoft.com/office/drawing/2014/main" val="350720741"/>
                    </a:ext>
                  </a:extLst>
                </a:gridCol>
              </a:tblGrid>
              <a:tr h="0">
                <a:tc>
                  <a:txBody>
                    <a:bodyPr/>
                    <a:lstStyle/>
                    <a:p>
                      <a:pPr algn="ctr">
                        <a:lnSpc>
                          <a:spcPct val="150000"/>
                        </a:lnSpc>
                        <a:spcAft>
                          <a:spcPts val="0"/>
                        </a:spcAft>
                      </a:pPr>
                      <a:r>
                        <a:rPr lang="vi-VN" sz="2000">
                          <a:solidFill>
                            <a:schemeClr val="bg1"/>
                          </a:solidFill>
                          <a:effectLst/>
                          <a:latin typeface="Times New Roman" panose="02020603050405020304" pitchFamily="18" charset="0"/>
                          <a:cs typeface="Times New Roman" panose="02020603050405020304" pitchFamily="18" charset="0"/>
                        </a:rPr>
                        <a:t>STT</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0"/>
                        </a:spcAft>
                      </a:pPr>
                      <a:r>
                        <a:rPr lang="vi-VN" sz="2000" dirty="0">
                          <a:solidFill>
                            <a:schemeClr val="bg1"/>
                          </a:solidFill>
                          <a:effectLst/>
                          <a:latin typeface="Times New Roman" panose="02020603050405020304" pitchFamily="18" charset="0"/>
                          <a:cs typeface="Times New Roman" panose="02020603050405020304" pitchFamily="18" charset="0"/>
                        </a:rPr>
                        <a:t>TÊN KHÁCH HÀNG</a:t>
                      </a:r>
                      <a:endParaRPr lang="en-GB" sz="20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0"/>
                        </a:spcAft>
                      </a:pPr>
                      <a:r>
                        <a:rPr lang="vi-VN" sz="2000">
                          <a:solidFill>
                            <a:schemeClr val="bg1"/>
                          </a:solidFill>
                          <a:effectLst/>
                          <a:latin typeface="Times New Roman" panose="02020603050405020304" pitchFamily="18" charset="0"/>
                          <a:cs typeface="Times New Roman" panose="02020603050405020304" pitchFamily="18" charset="0"/>
                        </a:rPr>
                        <a:t>THỊ TRƯỜNG</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893708754"/>
                  </a:ext>
                </a:extLst>
              </a:tr>
              <a:tr h="0">
                <a:tc>
                  <a:txBody>
                    <a:bodyPr/>
                    <a:lstStyle/>
                    <a:p>
                      <a:pPr algn="ctr">
                        <a:lnSpc>
                          <a:spcPct val="150000"/>
                        </a:lnSpc>
                        <a:spcAft>
                          <a:spcPts val="0"/>
                        </a:spcAft>
                      </a:pPr>
                      <a:r>
                        <a:rPr lang="vi-VN" sz="2000">
                          <a:solidFill>
                            <a:schemeClr val="bg1"/>
                          </a:solidFill>
                          <a:effectLst/>
                          <a:latin typeface="Times New Roman" panose="02020603050405020304" pitchFamily="18" charset="0"/>
                          <a:cs typeface="Times New Roman" panose="02020603050405020304" pitchFamily="18" charset="0"/>
                        </a:rPr>
                        <a:t>1</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tc>
                  <a:txBody>
                    <a:bodyPr/>
                    <a:lstStyle/>
                    <a:p>
                      <a:pPr>
                        <a:lnSpc>
                          <a:spcPct val="150000"/>
                        </a:lnSpc>
                        <a:spcAft>
                          <a:spcPts val="0"/>
                        </a:spcAft>
                      </a:pPr>
                      <a:r>
                        <a:rPr lang="vi-VN" sz="2000">
                          <a:solidFill>
                            <a:schemeClr val="bg1"/>
                          </a:solidFill>
                          <a:effectLst/>
                          <a:latin typeface="Times New Roman" panose="02020603050405020304" pitchFamily="18" charset="0"/>
                          <a:cs typeface="Times New Roman" panose="02020603050405020304" pitchFamily="18" charset="0"/>
                        </a:rPr>
                        <a:t>Marubeni Corporation</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tc>
                  <a:txBody>
                    <a:bodyPr/>
                    <a:lstStyle/>
                    <a:p>
                      <a:pPr>
                        <a:lnSpc>
                          <a:spcPct val="150000"/>
                        </a:lnSpc>
                        <a:spcAft>
                          <a:spcPts val="0"/>
                        </a:spcAft>
                      </a:pPr>
                      <a:r>
                        <a:rPr lang="vi-VN" sz="2000">
                          <a:solidFill>
                            <a:schemeClr val="bg1"/>
                          </a:solidFill>
                          <a:effectLst/>
                          <a:latin typeface="Times New Roman" panose="02020603050405020304" pitchFamily="18" charset="0"/>
                          <a:cs typeface="Times New Roman" panose="02020603050405020304" pitchFamily="18" charset="0"/>
                        </a:rPr>
                        <a:t>Japan</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2847556816"/>
                  </a:ext>
                </a:extLst>
              </a:tr>
              <a:tr h="0">
                <a:tc>
                  <a:txBody>
                    <a:bodyPr/>
                    <a:lstStyle/>
                    <a:p>
                      <a:pPr algn="ctr">
                        <a:lnSpc>
                          <a:spcPct val="150000"/>
                        </a:lnSpc>
                        <a:spcAft>
                          <a:spcPts val="0"/>
                        </a:spcAft>
                      </a:pPr>
                      <a:r>
                        <a:rPr lang="vi-VN" sz="2000">
                          <a:solidFill>
                            <a:schemeClr val="bg1"/>
                          </a:solidFill>
                          <a:effectLst/>
                          <a:latin typeface="Times New Roman" panose="02020603050405020304" pitchFamily="18" charset="0"/>
                          <a:cs typeface="Times New Roman" panose="02020603050405020304" pitchFamily="18" charset="0"/>
                        </a:rPr>
                        <a:t>2</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pPr>
                      <a:r>
                        <a:rPr lang="vi-VN" sz="2000">
                          <a:solidFill>
                            <a:schemeClr val="bg1"/>
                          </a:solidFill>
                          <a:effectLst/>
                          <a:latin typeface="Times New Roman" panose="02020603050405020304" pitchFamily="18" charset="0"/>
                          <a:cs typeface="Times New Roman" panose="02020603050405020304" pitchFamily="18" charset="0"/>
                        </a:rPr>
                        <a:t>Motives Far east LTD</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pPr>
                      <a:r>
                        <a:rPr lang="vi-VN" sz="2000">
                          <a:solidFill>
                            <a:schemeClr val="bg1"/>
                          </a:solidFill>
                          <a:effectLst/>
                          <a:latin typeface="Times New Roman" panose="02020603050405020304" pitchFamily="18" charset="0"/>
                          <a:cs typeface="Times New Roman" panose="02020603050405020304" pitchFamily="18" charset="0"/>
                        </a:rPr>
                        <a:t>Hong Kong</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47986619"/>
                  </a:ext>
                </a:extLst>
              </a:tr>
              <a:tr h="0">
                <a:tc>
                  <a:txBody>
                    <a:bodyPr/>
                    <a:lstStyle/>
                    <a:p>
                      <a:pPr algn="ctr">
                        <a:lnSpc>
                          <a:spcPct val="150000"/>
                        </a:lnSpc>
                        <a:spcAft>
                          <a:spcPts val="0"/>
                        </a:spcAft>
                      </a:pPr>
                      <a:r>
                        <a:rPr lang="vi-VN" sz="2000">
                          <a:solidFill>
                            <a:schemeClr val="bg1"/>
                          </a:solidFill>
                          <a:effectLst/>
                          <a:latin typeface="Times New Roman" panose="02020603050405020304" pitchFamily="18" charset="0"/>
                          <a:cs typeface="Times New Roman" panose="02020603050405020304" pitchFamily="18" charset="0"/>
                        </a:rPr>
                        <a:t>3</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tc>
                  <a:txBody>
                    <a:bodyPr/>
                    <a:lstStyle/>
                    <a:p>
                      <a:pPr>
                        <a:lnSpc>
                          <a:spcPct val="150000"/>
                        </a:lnSpc>
                        <a:spcAft>
                          <a:spcPts val="0"/>
                        </a:spcAft>
                      </a:pPr>
                      <a:r>
                        <a:rPr lang="vi-VN" sz="2000">
                          <a:solidFill>
                            <a:schemeClr val="bg1"/>
                          </a:solidFill>
                          <a:effectLst/>
                          <a:latin typeface="Times New Roman" panose="02020603050405020304" pitchFamily="18" charset="0"/>
                          <a:cs typeface="Times New Roman" panose="02020603050405020304" pitchFamily="18" charset="0"/>
                        </a:rPr>
                        <a:t>Perry Ellis</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tc>
                  <a:txBody>
                    <a:bodyPr/>
                    <a:lstStyle/>
                    <a:p>
                      <a:pPr>
                        <a:lnSpc>
                          <a:spcPct val="150000"/>
                        </a:lnSpc>
                        <a:spcAft>
                          <a:spcPts val="0"/>
                        </a:spcAft>
                      </a:pPr>
                      <a:r>
                        <a:rPr lang="vi-VN" sz="2000">
                          <a:solidFill>
                            <a:schemeClr val="bg1"/>
                          </a:solidFill>
                          <a:effectLst/>
                          <a:latin typeface="Times New Roman" panose="02020603050405020304" pitchFamily="18" charset="0"/>
                          <a:cs typeface="Times New Roman" panose="02020603050405020304" pitchFamily="18" charset="0"/>
                        </a:rPr>
                        <a:t>Mỹ</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792205221"/>
                  </a:ext>
                </a:extLst>
              </a:tr>
              <a:tr h="0">
                <a:tc>
                  <a:txBody>
                    <a:bodyPr/>
                    <a:lstStyle/>
                    <a:p>
                      <a:pPr algn="ctr">
                        <a:lnSpc>
                          <a:spcPct val="150000"/>
                        </a:lnSpc>
                        <a:spcAft>
                          <a:spcPts val="0"/>
                        </a:spcAft>
                      </a:pPr>
                      <a:r>
                        <a:rPr lang="vi-VN" sz="2000">
                          <a:solidFill>
                            <a:schemeClr val="bg1"/>
                          </a:solidFill>
                          <a:effectLst/>
                          <a:latin typeface="Times New Roman" panose="02020603050405020304" pitchFamily="18" charset="0"/>
                          <a:cs typeface="Times New Roman" panose="02020603050405020304" pitchFamily="18" charset="0"/>
                        </a:rPr>
                        <a:t>4</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pPr>
                      <a:r>
                        <a:rPr lang="vi-VN" sz="2000">
                          <a:solidFill>
                            <a:schemeClr val="bg1"/>
                          </a:solidFill>
                          <a:effectLst/>
                          <a:latin typeface="Times New Roman" panose="02020603050405020304" pitchFamily="18" charset="0"/>
                          <a:cs typeface="Times New Roman" panose="02020603050405020304" pitchFamily="18" charset="0"/>
                        </a:rPr>
                        <a:t>Haggar</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pPr>
                      <a:r>
                        <a:rPr lang="en-US" sz="2000">
                          <a:solidFill>
                            <a:schemeClr val="bg1"/>
                          </a:solidFill>
                          <a:effectLst/>
                          <a:latin typeface="Times New Roman" panose="02020603050405020304" pitchFamily="18" charset="0"/>
                          <a:cs typeface="Times New Roman" panose="02020603050405020304" pitchFamily="18" charset="0"/>
                        </a:rPr>
                        <a:t>Canada</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36421910"/>
                  </a:ext>
                </a:extLst>
              </a:tr>
              <a:tr h="0">
                <a:tc>
                  <a:txBody>
                    <a:bodyPr/>
                    <a:lstStyle/>
                    <a:p>
                      <a:pPr algn="ctr">
                        <a:lnSpc>
                          <a:spcPct val="150000"/>
                        </a:lnSpc>
                        <a:spcAft>
                          <a:spcPts val="0"/>
                        </a:spcAft>
                      </a:pPr>
                      <a:r>
                        <a:rPr lang="vi-VN" sz="2000" dirty="0">
                          <a:solidFill>
                            <a:schemeClr val="bg1"/>
                          </a:solidFill>
                          <a:effectLst/>
                          <a:latin typeface="Times New Roman" panose="02020603050405020304" pitchFamily="18" charset="0"/>
                          <a:cs typeface="Times New Roman" panose="02020603050405020304" pitchFamily="18" charset="0"/>
                        </a:rPr>
                        <a:t>6</a:t>
                      </a:r>
                      <a:endParaRPr lang="en-GB" sz="20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tc>
                  <a:txBody>
                    <a:bodyPr/>
                    <a:lstStyle/>
                    <a:p>
                      <a:pPr>
                        <a:lnSpc>
                          <a:spcPct val="150000"/>
                        </a:lnSpc>
                        <a:spcAft>
                          <a:spcPts val="0"/>
                        </a:spcAft>
                      </a:pPr>
                      <a:r>
                        <a:rPr lang="en-US" sz="2000">
                          <a:solidFill>
                            <a:schemeClr val="bg1"/>
                          </a:solidFill>
                          <a:effectLst/>
                          <a:latin typeface="Times New Roman" panose="02020603050405020304" pitchFamily="18" charset="0"/>
                          <a:cs typeface="Times New Roman" panose="02020603050405020304" pitchFamily="18" charset="0"/>
                        </a:rPr>
                        <a:t>Carhartt</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tc>
                  <a:txBody>
                    <a:bodyPr/>
                    <a:lstStyle/>
                    <a:p>
                      <a:pPr>
                        <a:lnSpc>
                          <a:spcPct val="150000"/>
                        </a:lnSpc>
                        <a:spcAft>
                          <a:spcPts val="0"/>
                        </a:spcAft>
                      </a:pPr>
                      <a:r>
                        <a:rPr lang="en-US" sz="2000">
                          <a:solidFill>
                            <a:schemeClr val="bg1"/>
                          </a:solidFill>
                          <a:effectLst/>
                          <a:latin typeface="Times New Roman" panose="02020603050405020304" pitchFamily="18" charset="0"/>
                          <a:cs typeface="Times New Roman" panose="02020603050405020304" pitchFamily="18" charset="0"/>
                        </a:rPr>
                        <a:t>Mỹ</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2194434133"/>
                  </a:ext>
                </a:extLst>
              </a:tr>
              <a:tr h="0">
                <a:tc>
                  <a:txBody>
                    <a:bodyPr/>
                    <a:lstStyle/>
                    <a:p>
                      <a:pPr algn="ctr">
                        <a:lnSpc>
                          <a:spcPct val="150000"/>
                        </a:lnSpc>
                        <a:spcAft>
                          <a:spcPts val="0"/>
                        </a:spcAft>
                      </a:pPr>
                      <a:r>
                        <a:rPr lang="vi-VN" sz="2000">
                          <a:solidFill>
                            <a:schemeClr val="bg1"/>
                          </a:solidFill>
                          <a:effectLst/>
                          <a:latin typeface="Times New Roman" panose="02020603050405020304" pitchFamily="18" charset="0"/>
                          <a:cs typeface="Times New Roman" panose="02020603050405020304" pitchFamily="18" charset="0"/>
                        </a:rPr>
                        <a:t>7</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pPr>
                      <a:r>
                        <a:rPr lang="vi-VN" sz="2000">
                          <a:solidFill>
                            <a:schemeClr val="bg1"/>
                          </a:solidFill>
                          <a:effectLst/>
                          <a:latin typeface="Times New Roman" panose="02020603050405020304" pitchFamily="18" charset="0"/>
                          <a:cs typeface="Times New Roman" panose="02020603050405020304" pitchFamily="18" charset="0"/>
                        </a:rPr>
                        <a:t>KT Group</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pPr>
                      <a:r>
                        <a:rPr lang="en-US" sz="2000">
                          <a:solidFill>
                            <a:schemeClr val="bg1"/>
                          </a:solidFill>
                          <a:effectLst/>
                          <a:latin typeface="Times New Roman" panose="02020603050405020304" pitchFamily="18" charset="0"/>
                          <a:cs typeface="Times New Roman" panose="02020603050405020304" pitchFamily="18" charset="0"/>
                        </a:rPr>
                        <a:t>Korea</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51531957"/>
                  </a:ext>
                </a:extLst>
              </a:tr>
              <a:tr h="0">
                <a:tc>
                  <a:txBody>
                    <a:bodyPr/>
                    <a:lstStyle/>
                    <a:p>
                      <a:pPr algn="ctr">
                        <a:lnSpc>
                          <a:spcPct val="150000"/>
                        </a:lnSpc>
                        <a:spcAft>
                          <a:spcPts val="0"/>
                        </a:spcAft>
                      </a:pPr>
                      <a:r>
                        <a:rPr lang="vi-VN" sz="2000">
                          <a:solidFill>
                            <a:schemeClr val="bg1"/>
                          </a:solidFill>
                          <a:effectLst/>
                          <a:latin typeface="Times New Roman" panose="02020603050405020304" pitchFamily="18" charset="0"/>
                          <a:cs typeface="Times New Roman" panose="02020603050405020304" pitchFamily="18" charset="0"/>
                        </a:rPr>
                        <a:t>8</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tc>
                  <a:txBody>
                    <a:bodyPr/>
                    <a:lstStyle/>
                    <a:p>
                      <a:pPr>
                        <a:lnSpc>
                          <a:spcPct val="150000"/>
                        </a:lnSpc>
                        <a:spcAft>
                          <a:spcPts val="0"/>
                        </a:spcAft>
                      </a:pPr>
                      <a:r>
                        <a:rPr lang="en-US" sz="2000">
                          <a:solidFill>
                            <a:schemeClr val="bg1"/>
                          </a:solidFill>
                          <a:effectLst/>
                          <a:latin typeface="Times New Roman" panose="02020603050405020304" pitchFamily="18" charset="0"/>
                          <a:cs typeface="Times New Roman" panose="02020603050405020304" pitchFamily="18" charset="0"/>
                        </a:rPr>
                        <a:t>Nautica</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tc>
                  <a:txBody>
                    <a:bodyPr/>
                    <a:lstStyle/>
                    <a:p>
                      <a:pPr>
                        <a:lnSpc>
                          <a:spcPct val="150000"/>
                        </a:lnSpc>
                        <a:spcAft>
                          <a:spcPts val="0"/>
                        </a:spcAft>
                      </a:pPr>
                      <a:r>
                        <a:rPr lang="en-US" sz="2000">
                          <a:solidFill>
                            <a:schemeClr val="bg1"/>
                          </a:solidFill>
                          <a:effectLst/>
                          <a:latin typeface="Times New Roman" panose="02020603050405020304" pitchFamily="18" charset="0"/>
                          <a:cs typeface="Times New Roman" panose="02020603050405020304" pitchFamily="18" charset="0"/>
                        </a:rPr>
                        <a:t>Mỹ</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3500438787"/>
                  </a:ext>
                </a:extLst>
              </a:tr>
              <a:tr h="0">
                <a:tc>
                  <a:txBody>
                    <a:bodyPr/>
                    <a:lstStyle/>
                    <a:p>
                      <a:pPr algn="ctr">
                        <a:lnSpc>
                          <a:spcPct val="150000"/>
                        </a:lnSpc>
                        <a:spcAft>
                          <a:spcPts val="0"/>
                        </a:spcAft>
                      </a:pPr>
                      <a:r>
                        <a:rPr lang="vi-VN" sz="2000">
                          <a:solidFill>
                            <a:schemeClr val="bg1"/>
                          </a:solidFill>
                          <a:effectLst/>
                          <a:latin typeface="Times New Roman" panose="02020603050405020304" pitchFamily="18" charset="0"/>
                          <a:cs typeface="Times New Roman" panose="02020603050405020304" pitchFamily="18" charset="0"/>
                        </a:rPr>
                        <a:t>9</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pPr>
                      <a:r>
                        <a:rPr lang="en-US" sz="2000">
                          <a:solidFill>
                            <a:schemeClr val="bg1"/>
                          </a:solidFill>
                          <a:effectLst/>
                          <a:latin typeface="Times New Roman" panose="02020603050405020304" pitchFamily="18" charset="0"/>
                          <a:cs typeface="Times New Roman" panose="02020603050405020304" pitchFamily="18" charset="0"/>
                        </a:rPr>
                        <a:t>S.Oliver</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pPr>
                      <a:r>
                        <a:rPr lang="en-US" sz="2000">
                          <a:solidFill>
                            <a:schemeClr val="bg1"/>
                          </a:solidFill>
                          <a:effectLst/>
                          <a:latin typeface="Times New Roman" panose="02020603050405020304" pitchFamily="18" charset="0"/>
                          <a:cs typeface="Times New Roman" panose="02020603050405020304" pitchFamily="18" charset="0"/>
                        </a:rPr>
                        <a:t>Đức</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32570843"/>
                  </a:ext>
                </a:extLst>
              </a:tr>
              <a:tr h="0">
                <a:tc>
                  <a:txBody>
                    <a:bodyPr/>
                    <a:lstStyle/>
                    <a:p>
                      <a:pPr algn="ctr">
                        <a:lnSpc>
                          <a:spcPct val="150000"/>
                        </a:lnSpc>
                        <a:spcAft>
                          <a:spcPts val="0"/>
                        </a:spcAft>
                      </a:pPr>
                      <a:r>
                        <a:rPr lang="vi-VN" sz="2000">
                          <a:solidFill>
                            <a:schemeClr val="bg1"/>
                          </a:solidFill>
                          <a:effectLst/>
                          <a:latin typeface="Times New Roman" panose="02020603050405020304" pitchFamily="18" charset="0"/>
                          <a:cs typeface="Times New Roman" panose="02020603050405020304" pitchFamily="18" charset="0"/>
                        </a:rPr>
                        <a:t>10</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tc>
                  <a:txBody>
                    <a:bodyPr/>
                    <a:lstStyle/>
                    <a:p>
                      <a:pPr>
                        <a:lnSpc>
                          <a:spcPct val="150000"/>
                        </a:lnSpc>
                        <a:spcAft>
                          <a:spcPts val="0"/>
                        </a:spcAft>
                      </a:pPr>
                      <a:r>
                        <a:rPr lang="vi-VN" sz="2000">
                          <a:solidFill>
                            <a:schemeClr val="bg1"/>
                          </a:solidFill>
                          <a:effectLst/>
                          <a:latin typeface="Times New Roman" panose="02020603050405020304" pitchFamily="18" charset="0"/>
                          <a:cs typeface="Times New Roman" panose="02020603050405020304" pitchFamily="18" charset="0"/>
                        </a:rPr>
                        <a:t>J-Land</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tc>
                  <a:txBody>
                    <a:bodyPr/>
                    <a:lstStyle/>
                    <a:p>
                      <a:pPr>
                        <a:lnSpc>
                          <a:spcPct val="150000"/>
                        </a:lnSpc>
                        <a:spcAft>
                          <a:spcPts val="0"/>
                        </a:spcAft>
                      </a:pPr>
                      <a:r>
                        <a:rPr lang="en-US" sz="2000">
                          <a:solidFill>
                            <a:schemeClr val="bg1"/>
                          </a:solidFill>
                          <a:effectLst/>
                          <a:latin typeface="Times New Roman" panose="02020603050405020304" pitchFamily="18" charset="0"/>
                          <a:cs typeface="Times New Roman" panose="02020603050405020304" pitchFamily="18" charset="0"/>
                        </a:rPr>
                        <a:t>Korea</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710025480"/>
                  </a:ext>
                </a:extLst>
              </a:tr>
              <a:tr h="0">
                <a:tc>
                  <a:txBody>
                    <a:bodyPr/>
                    <a:lstStyle/>
                    <a:p>
                      <a:pPr algn="ctr">
                        <a:lnSpc>
                          <a:spcPct val="150000"/>
                        </a:lnSpc>
                        <a:spcAft>
                          <a:spcPts val="0"/>
                        </a:spcAft>
                      </a:pPr>
                      <a:r>
                        <a:rPr lang="vi-VN" sz="2000">
                          <a:solidFill>
                            <a:schemeClr val="bg1"/>
                          </a:solidFill>
                          <a:effectLst/>
                          <a:latin typeface="Times New Roman" panose="02020603050405020304" pitchFamily="18" charset="0"/>
                          <a:cs typeface="Times New Roman" panose="02020603050405020304" pitchFamily="18" charset="0"/>
                        </a:rPr>
                        <a:t>11</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pPr>
                      <a:r>
                        <a:rPr lang="vi-VN" sz="2000">
                          <a:solidFill>
                            <a:schemeClr val="bg1"/>
                          </a:solidFill>
                          <a:effectLst/>
                          <a:latin typeface="Times New Roman" panose="02020603050405020304" pitchFamily="18" charset="0"/>
                          <a:cs typeface="Times New Roman" panose="02020603050405020304" pitchFamily="18" charset="0"/>
                        </a:rPr>
                        <a:t>SeaSalt</a:t>
                      </a:r>
                      <a:endParaRPr lang="en-GB"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pPr>
                      <a:r>
                        <a:rPr lang="en-US" sz="2000" dirty="0" err="1">
                          <a:solidFill>
                            <a:schemeClr val="bg1"/>
                          </a:solidFill>
                          <a:effectLst/>
                          <a:latin typeface="Times New Roman" panose="02020603050405020304" pitchFamily="18" charset="0"/>
                          <a:cs typeface="Times New Roman" panose="02020603050405020304" pitchFamily="18" charset="0"/>
                        </a:rPr>
                        <a:t>Anh</a:t>
                      </a:r>
                      <a:endParaRPr lang="en-GB" sz="20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13553233"/>
                  </a:ext>
                </a:extLst>
              </a:tr>
            </a:tbl>
          </a:graphicData>
        </a:graphic>
      </p:graphicFrame>
      <p:grpSp>
        <p:nvGrpSpPr>
          <p:cNvPr id="18" name="组合 80"/>
          <p:cNvGrpSpPr/>
          <p:nvPr/>
        </p:nvGrpSpPr>
        <p:grpSpPr>
          <a:xfrm>
            <a:off x="7076769" y="5676364"/>
            <a:ext cx="3521798" cy="658133"/>
            <a:chOff x="6723411" y="3937135"/>
            <a:chExt cx="3521798" cy="658133"/>
          </a:xfrm>
        </p:grpSpPr>
        <p:grpSp>
          <p:nvGrpSpPr>
            <p:cNvPr id="19" name="组合 81"/>
            <p:cNvGrpSpPr/>
            <p:nvPr/>
          </p:nvGrpSpPr>
          <p:grpSpPr>
            <a:xfrm>
              <a:off x="6723411" y="3937135"/>
              <a:ext cx="350641" cy="352154"/>
              <a:chOff x="7567248" y="836733"/>
              <a:chExt cx="871174" cy="874617"/>
            </a:xfrm>
          </p:grpSpPr>
          <p:sp>
            <p:nvSpPr>
              <p:cNvPr id="21" name="Freeform 5"/>
              <p:cNvSpPr>
                <a:spLocks noEditPoints="1"/>
              </p:cNvSpPr>
              <p:nvPr/>
            </p:nvSpPr>
            <p:spPr bwMode="auto">
              <a:xfrm>
                <a:off x="7748583" y="1034141"/>
                <a:ext cx="498475" cy="519113"/>
              </a:xfrm>
              <a:custGeom>
                <a:avLst/>
                <a:gdLst>
                  <a:gd name="T0" fmla="*/ 129 w 133"/>
                  <a:gd name="T1" fmla="*/ 119 h 138"/>
                  <a:gd name="T2" fmla="*/ 104 w 133"/>
                  <a:gd name="T3" fmla="*/ 93 h 138"/>
                  <a:gd name="T4" fmla="*/ 93 w 133"/>
                  <a:gd name="T5" fmla="*/ 90 h 138"/>
                  <a:gd name="T6" fmla="*/ 90 w 133"/>
                  <a:gd name="T7" fmla="*/ 86 h 138"/>
                  <a:gd name="T8" fmla="*/ 103 w 133"/>
                  <a:gd name="T9" fmla="*/ 52 h 138"/>
                  <a:gd name="T10" fmla="*/ 51 w 133"/>
                  <a:gd name="T11" fmla="*/ 0 h 138"/>
                  <a:gd name="T12" fmla="*/ 0 w 133"/>
                  <a:gd name="T13" fmla="*/ 52 h 138"/>
                  <a:gd name="T14" fmla="*/ 51 w 133"/>
                  <a:gd name="T15" fmla="*/ 103 h 138"/>
                  <a:gd name="T16" fmla="*/ 82 w 133"/>
                  <a:gd name="T17" fmla="*/ 93 h 138"/>
                  <a:gd name="T18" fmla="*/ 86 w 133"/>
                  <a:gd name="T19" fmla="*/ 97 h 138"/>
                  <a:gd name="T20" fmla="*/ 88 w 133"/>
                  <a:gd name="T21" fmla="*/ 109 h 138"/>
                  <a:gd name="T22" fmla="*/ 113 w 133"/>
                  <a:gd name="T23" fmla="*/ 135 h 138"/>
                  <a:gd name="T24" fmla="*/ 121 w 133"/>
                  <a:gd name="T25" fmla="*/ 138 h 138"/>
                  <a:gd name="T26" fmla="*/ 129 w 133"/>
                  <a:gd name="T27" fmla="*/ 135 h 138"/>
                  <a:gd name="T28" fmla="*/ 129 w 133"/>
                  <a:gd name="T29" fmla="*/ 119 h 138"/>
                  <a:gd name="T30" fmla="*/ 51 w 133"/>
                  <a:gd name="T31" fmla="*/ 84 h 138"/>
                  <a:gd name="T32" fmla="*/ 19 w 133"/>
                  <a:gd name="T33" fmla="*/ 52 h 138"/>
                  <a:gd name="T34" fmla="*/ 51 w 133"/>
                  <a:gd name="T35" fmla="*/ 19 h 138"/>
                  <a:gd name="T36" fmla="*/ 84 w 133"/>
                  <a:gd name="T37" fmla="*/ 52 h 138"/>
                  <a:gd name="T38" fmla="*/ 51 w 133"/>
                  <a:gd name="T39" fmla="*/ 8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 h="138">
                    <a:moveTo>
                      <a:pt x="129" y="119"/>
                    </a:moveTo>
                    <a:cubicBezTo>
                      <a:pt x="104" y="93"/>
                      <a:pt x="104" y="93"/>
                      <a:pt x="104" y="93"/>
                    </a:cubicBezTo>
                    <a:cubicBezTo>
                      <a:pt x="102" y="90"/>
                      <a:pt x="97" y="89"/>
                      <a:pt x="93" y="90"/>
                    </a:cubicBezTo>
                    <a:cubicBezTo>
                      <a:pt x="90" y="86"/>
                      <a:pt x="90" y="86"/>
                      <a:pt x="90" y="86"/>
                    </a:cubicBezTo>
                    <a:cubicBezTo>
                      <a:pt x="98" y="77"/>
                      <a:pt x="103" y="65"/>
                      <a:pt x="103" y="52"/>
                    </a:cubicBezTo>
                    <a:cubicBezTo>
                      <a:pt x="103" y="23"/>
                      <a:pt x="80" y="0"/>
                      <a:pt x="51" y="0"/>
                    </a:cubicBezTo>
                    <a:cubicBezTo>
                      <a:pt x="23" y="0"/>
                      <a:pt x="0" y="23"/>
                      <a:pt x="0" y="52"/>
                    </a:cubicBezTo>
                    <a:cubicBezTo>
                      <a:pt x="0" y="80"/>
                      <a:pt x="23" y="103"/>
                      <a:pt x="51" y="103"/>
                    </a:cubicBezTo>
                    <a:cubicBezTo>
                      <a:pt x="63" y="103"/>
                      <a:pt x="73" y="99"/>
                      <a:pt x="82" y="93"/>
                    </a:cubicBezTo>
                    <a:cubicBezTo>
                      <a:pt x="86" y="97"/>
                      <a:pt x="86" y="97"/>
                      <a:pt x="86" y="97"/>
                    </a:cubicBezTo>
                    <a:cubicBezTo>
                      <a:pt x="84" y="101"/>
                      <a:pt x="85" y="106"/>
                      <a:pt x="88" y="109"/>
                    </a:cubicBezTo>
                    <a:cubicBezTo>
                      <a:pt x="113" y="135"/>
                      <a:pt x="113" y="135"/>
                      <a:pt x="113" y="135"/>
                    </a:cubicBezTo>
                    <a:cubicBezTo>
                      <a:pt x="115" y="137"/>
                      <a:pt x="118" y="138"/>
                      <a:pt x="121" y="138"/>
                    </a:cubicBezTo>
                    <a:cubicBezTo>
                      <a:pt x="124" y="138"/>
                      <a:pt x="126" y="137"/>
                      <a:pt x="129" y="135"/>
                    </a:cubicBezTo>
                    <a:cubicBezTo>
                      <a:pt x="133" y="131"/>
                      <a:pt x="133" y="124"/>
                      <a:pt x="129" y="119"/>
                    </a:cubicBezTo>
                    <a:close/>
                    <a:moveTo>
                      <a:pt x="51" y="84"/>
                    </a:moveTo>
                    <a:cubicBezTo>
                      <a:pt x="33" y="84"/>
                      <a:pt x="19" y="70"/>
                      <a:pt x="19" y="52"/>
                    </a:cubicBezTo>
                    <a:cubicBezTo>
                      <a:pt x="19" y="33"/>
                      <a:pt x="33" y="19"/>
                      <a:pt x="51" y="19"/>
                    </a:cubicBezTo>
                    <a:cubicBezTo>
                      <a:pt x="70" y="19"/>
                      <a:pt x="84" y="33"/>
                      <a:pt x="84" y="52"/>
                    </a:cubicBezTo>
                    <a:cubicBezTo>
                      <a:pt x="84" y="70"/>
                      <a:pt x="70" y="84"/>
                      <a:pt x="51" y="8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94"/>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25" name="Oval 9"/>
              <p:cNvSpPr>
                <a:spLocks noChangeArrowheads="1"/>
              </p:cNvSpPr>
              <p:nvPr/>
            </p:nvSpPr>
            <p:spPr bwMode="auto">
              <a:xfrm>
                <a:off x="7567248" y="836733"/>
                <a:ext cx="871174" cy="874617"/>
              </a:xfrm>
              <a:prstGeom prst="ellipse">
                <a:avLst/>
              </a:prstGeom>
              <a:noFill/>
              <a:ln>
                <a:solidFill>
                  <a:schemeClr val="bg1">
                    <a:alpha val="50000"/>
                  </a:schemeClr>
                </a:solidFill>
              </a:ln>
            </p:spPr>
            <p:txBody>
              <a:bodyPr vert="horz" wrap="square" lIns="121892" tIns="60946" rIns="121892" bIns="60946" numCol="1" anchor="t" anchorCtr="0" compatLnSpc="1">
                <a:prstTxWarp prst="textNoShape">
                  <a:avLst/>
                </a:prstTxWarp>
              </a:bodyPr>
              <a:lstStyle/>
              <a:p>
                <a:pPr defTabSz="914194"/>
                <a:endParaRPr lang="zh-CN" altLang="en-US">
                  <a:solidFill>
                    <a:prstClr val="white"/>
                  </a:solidFill>
                  <a:latin typeface="Times New Roman" panose="02020603050405020304" pitchFamily="18" charset="0"/>
                  <a:cs typeface="Times New Roman" panose="02020603050405020304" pitchFamily="18" charset="0"/>
                </a:endParaRPr>
              </a:p>
            </p:txBody>
          </p:sp>
        </p:grpSp>
        <p:sp>
          <p:nvSpPr>
            <p:cNvPr id="20" name="矩形 82"/>
            <p:cNvSpPr/>
            <p:nvPr/>
          </p:nvSpPr>
          <p:spPr>
            <a:xfrm>
              <a:off x="7147038" y="3937780"/>
              <a:ext cx="3098171" cy="657488"/>
            </a:xfrm>
            <a:prstGeom prst="rect">
              <a:avLst/>
            </a:prstGeom>
          </p:spPr>
          <p:txBody>
            <a:bodyPr wrap="square">
              <a:spAutoFit/>
              <a:scene3d>
                <a:camera prst="orthographicFront"/>
                <a:lightRig rig="threePt" dir="t"/>
              </a:scene3d>
              <a:sp3d contourW="12700"/>
            </a:bodyPr>
            <a:lstStyle/>
            <a:p>
              <a:pPr lvl="0" algn="just">
                <a:lnSpc>
                  <a:spcPct val="120000"/>
                </a:lnSpc>
                <a:defRPr/>
              </a:pPr>
              <a:r>
                <a:rPr lang="vi-VN" altLang="zh-CN" sz="1600" dirty="0">
                  <a:solidFill>
                    <a:prstClr val="white"/>
                  </a:solidFill>
                  <a:latin typeface="Times New Roman" panose="02020603050405020304" pitchFamily="18" charset="0"/>
                  <a:cs typeface="Times New Roman" panose="02020603050405020304" pitchFamily="18" charset="0"/>
                </a:rPr>
                <a:t>Hầu hết Khách hàng của công ty Hòa Thọ là Khách hàng tổ chức.</a:t>
              </a:r>
            </a:p>
          </p:txBody>
        </p:sp>
      </p:grpSp>
      <p:sp>
        <p:nvSpPr>
          <p:cNvPr id="29" name="文本框 10"/>
          <p:cNvSpPr txBox="1"/>
          <p:nvPr/>
        </p:nvSpPr>
        <p:spPr>
          <a:xfrm>
            <a:off x="4173074" y="495756"/>
            <a:ext cx="3845847" cy="430887"/>
          </a:xfrm>
          <a:prstGeom prst="rect">
            <a:avLst/>
          </a:prstGeom>
          <a:noFill/>
        </p:spPr>
        <p:txBody>
          <a:bodyPr wrap="square" rtlCol="0">
            <a:spAutoFit/>
            <a:scene3d>
              <a:camera prst="orthographicFront"/>
              <a:lightRig rig="threePt" dir="t"/>
            </a:scene3d>
            <a:sp3d contourW="12700"/>
          </a:bodyPr>
          <a:lstStyle/>
          <a:p>
            <a:pPr algn="ctr"/>
            <a:r>
              <a:rPr lang="en-US" altLang="zh-CN" sz="2200" b="1" dirty="0" smtClean="0">
                <a:solidFill>
                  <a:schemeClr val="accent1"/>
                </a:solidFill>
                <a:latin typeface="Times New Roman" panose="02020603050405020304" pitchFamily="18" charset="0"/>
                <a:ea typeface="+mj-ea"/>
                <a:cs typeface="Times New Roman" panose="02020603050405020304" pitchFamily="18" charset="0"/>
              </a:rPr>
              <a:t>MÔ TẢ CÁC THÀNH PHẦN</a:t>
            </a:r>
            <a:endParaRPr lang="zh-CN" altLang="en-US" sz="2200" b="1" dirty="0">
              <a:solidFill>
                <a:schemeClr val="accent1"/>
              </a:solidFill>
              <a:latin typeface="Times New Roman" panose="02020603050405020304" pitchFamily="18" charset="0"/>
              <a:ea typeface="+mj-ea"/>
              <a:cs typeface="Times New Roman" panose="02020603050405020304" pitchFamily="18" charset="0"/>
            </a:endParaRPr>
          </a:p>
        </p:txBody>
      </p:sp>
      <p:cxnSp>
        <p:nvCxnSpPr>
          <p:cNvPr id="30" name="直接连接符 12"/>
          <p:cNvCxnSpPr/>
          <p:nvPr/>
        </p:nvCxnSpPr>
        <p:spPr>
          <a:xfrm>
            <a:off x="0" y="711200"/>
            <a:ext cx="423626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31" name="直接连接符 13"/>
          <p:cNvCxnSpPr/>
          <p:nvPr/>
        </p:nvCxnSpPr>
        <p:spPr>
          <a:xfrm>
            <a:off x="7955726" y="711200"/>
            <a:ext cx="4236269" cy="0"/>
          </a:xfrm>
          <a:prstGeom prst="line">
            <a:avLst/>
          </a:prstGeom>
          <a:ln>
            <a:headEnd type="ova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332256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81"/>
                                        </p:tgtEl>
                                        <p:attrNameLst>
                                          <p:attrName>style.visibility</p:attrName>
                                        </p:attrNameLst>
                                      </p:cBhvr>
                                      <p:to>
                                        <p:strVal val="visible"/>
                                      </p:to>
                                    </p:set>
                                    <p:animEffect transition="in" filter="wipe(left)">
                                      <p:cBhvr>
                                        <p:cTn id="11" dur="500"/>
                                        <p:tgtEl>
                                          <p:spTgt spid="81"/>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文本框 10"/>
          <p:cNvSpPr txBox="1"/>
          <p:nvPr/>
        </p:nvSpPr>
        <p:spPr>
          <a:xfrm>
            <a:off x="4173074" y="495756"/>
            <a:ext cx="3845847" cy="430887"/>
          </a:xfrm>
          <a:prstGeom prst="rect">
            <a:avLst/>
          </a:prstGeom>
          <a:noFill/>
        </p:spPr>
        <p:txBody>
          <a:bodyPr wrap="square" rtlCol="0">
            <a:spAutoFit/>
            <a:scene3d>
              <a:camera prst="orthographicFront"/>
              <a:lightRig rig="threePt" dir="t"/>
            </a:scene3d>
            <a:sp3d contourW="12700"/>
          </a:bodyPr>
          <a:lstStyle/>
          <a:p>
            <a:pPr algn="ctr"/>
            <a:r>
              <a:rPr lang="en-US" altLang="zh-CN" sz="2200" b="1" dirty="0" smtClean="0">
                <a:solidFill>
                  <a:schemeClr val="accent1"/>
                </a:solidFill>
                <a:latin typeface="Times New Roman" panose="02020603050405020304" pitchFamily="18" charset="0"/>
                <a:ea typeface="+mj-ea"/>
                <a:cs typeface="Times New Roman" panose="02020603050405020304" pitchFamily="18" charset="0"/>
              </a:rPr>
              <a:t>MÔ TẢ CÁC THÀNH PHẦN</a:t>
            </a:r>
            <a:endParaRPr lang="zh-CN" altLang="en-US" sz="2200" b="1" dirty="0">
              <a:solidFill>
                <a:schemeClr val="accent1"/>
              </a:solidFill>
              <a:latin typeface="Times New Roman" panose="02020603050405020304" pitchFamily="18" charset="0"/>
              <a:ea typeface="+mj-ea"/>
              <a:cs typeface="Times New Roman" panose="02020603050405020304" pitchFamily="18" charset="0"/>
            </a:endParaRPr>
          </a:p>
        </p:txBody>
      </p:sp>
      <p:cxnSp>
        <p:nvCxnSpPr>
          <p:cNvPr id="30" name="直接连接符 12"/>
          <p:cNvCxnSpPr/>
          <p:nvPr/>
        </p:nvCxnSpPr>
        <p:spPr>
          <a:xfrm>
            <a:off x="0" y="711200"/>
            <a:ext cx="423626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31" name="直接连接符 13"/>
          <p:cNvCxnSpPr/>
          <p:nvPr/>
        </p:nvCxnSpPr>
        <p:spPr>
          <a:xfrm>
            <a:off x="7955726" y="711200"/>
            <a:ext cx="4236269" cy="0"/>
          </a:xfrm>
          <a:prstGeom prst="line">
            <a:avLst/>
          </a:prstGeom>
          <a:ln>
            <a:headEnd type="oval"/>
            <a:tailEnd type="none"/>
          </a:ln>
        </p:spPr>
        <p:style>
          <a:lnRef idx="1">
            <a:schemeClr val="accent1"/>
          </a:lnRef>
          <a:fillRef idx="0">
            <a:schemeClr val="accent1"/>
          </a:fillRef>
          <a:effectRef idx="0">
            <a:schemeClr val="accent1"/>
          </a:effectRef>
          <a:fontRef idx="minor">
            <a:schemeClr val="tx1"/>
          </a:fontRef>
        </p:style>
      </p:cxnSp>
      <p:grpSp>
        <p:nvGrpSpPr>
          <p:cNvPr id="14" name="Group 13"/>
          <p:cNvGrpSpPr/>
          <p:nvPr/>
        </p:nvGrpSpPr>
        <p:grpSpPr>
          <a:xfrm>
            <a:off x="1307866" y="1444974"/>
            <a:ext cx="3734426" cy="4191104"/>
            <a:chOff x="1307866" y="1444974"/>
            <a:chExt cx="3734426" cy="4191104"/>
          </a:xfrm>
        </p:grpSpPr>
        <p:sp>
          <p:nvSpPr>
            <p:cNvPr id="36" name="矩形标注 3"/>
            <p:cNvSpPr/>
            <p:nvPr/>
          </p:nvSpPr>
          <p:spPr>
            <a:xfrm>
              <a:off x="1307866" y="3551702"/>
              <a:ext cx="3657424" cy="605281"/>
            </a:xfrm>
            <a:prstGeom prst="wedgeRectCallout">
              <a:avLst>
                <a:gd name="adj1" fmla="val -35765"/>
                <a:gd name="adj2" fmla="val 76014"/>
              </a:avLst>
            </a:prstGeom>
            <a:solidFill>
              <a:schemeClr val="accent1"/>
            </a:solidFill>
            <a:ln>
              <a:noFill/>
            </a:ln>
            <a:effectLst>
              <a:outerShdw blurRad="533400" dist="101600" dir="27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Times New Roman" panose="02020603050405020304" pitchFamily="18" charset="0"/>
                <a:cs typeface="Times New Roman" panose="02020603050405020304" pitchFamily="18" charset="0"/>
              </a:endParaRPr>
            </a:p>
          </p:txBody>
        </p:sp>
        <p:sp>
          <p:nvSpPr>
            <p:cNvPr id="38" name="矩形 10"/>
            <p:cNvSpPr/>
            <p:nvPr/>
          </p:nvSpPr>
          <p:spPr>
            <a:xfrm>
              <a:off x="1384868" y="4546549"/>
              <a:ext cx="3657424" cy="1089529"/>
            </a:xfrm>
            <a:prstGeom prst="rect">
              <a:avLst/>
            </a:prstGeom>
          </p:spPr>
          <p:txBody>
            <a:bodyPr wrap="square">
              <a:spAutoFit/>
              <a:scene3d>
                <a:camera prst="orthographicFront"/>
                <a:lightRig rig="threePt" dir="t"/>
              </a:scene3d>
              <a:sp3d contourW="12700"/>
            </a:bodyPr>
            <a:lstStyle/>
            <a:p>
              <a:pPr marL="285750" indent="-285750" algn="just">
                <a:lnSpc>
                  <a:spcPct val="120000"/>
                </a:lnSpc>
                <a:buFont typeface="Arial" panose="020B0604020202020204" pitchFamily="34" charset="0"/>
                <a:buChar char="•"/>
              </a:pPr>
              <a:r>
                <a:rPr lang="vi-VN" altLang="zh-CN" dirty="0">
                  <a:solidFill>
                    <a:schemeClr val="bg1"/>
                  </a:solidFill>
                  <a:latin typeface="Times New Roman" panose="02020603050405020304" pitchFamily="18" charset="0"/>
                  <a:cs typeface="Times New Roman" panose="02020603050405020304" pitchFamily="18" charset="0"/>
                </a:rPr>
                <a:t>Cơ sở hạ tầng</a:t>
              </a:r>
            </a:p>
            <a:p>
              <a:pPr marL="285750" indent="-285750" algn="just">
                <a:lnSpc>
                  <a:spcPct val="120000"/>
                </a:lnSpc>
                <a:buFont typeface="Arial" panose="020B0604020202020204" pitchFamily="34" charset="0"/>
                <a:buChar char="•"/>
              </a:pPr>
              <a:r>
                <a:rPr lang="vi-VN" altLang="zh-CN" dirty="0">
                  <a:solidFill>
                    <a:schemeClr val="bg1"/>
                  </a:solidFill>
                  <a:latin typeface="Times New Roman" panose="02020603050405020304" pitchFamily="18" charset="0"/>
                  <a:cs typeface="Times New Roman" panose="02020603050405020304" pitchFamily="18" charset="0"/>
                </a:rPr>
                <a:t>Tồn kho </a:t>
              </a:r>
            </a:p>
            <a:p>
              <a:pPr marL="285750" indent="-285750" algn="just">
                <a:lnSpc>
                  <a:spcPct val="120000"/>
                </a:lnSpc>
                <a:buFont typeface="Arial" panose="020B0604020202020204" pitchFamily="34" charset="0"/>
                <a:buChar char="•"/>
              </a:pPr>
              <a:r>
                <a:rPr lang="vi-VN" altLang="zh-CN" dirty="0">
                  <a:solidFill>
                    <a:schemeClr val="bg1"/>
                  </a:solidFill>
                  <a:latin typeface="Times New Roman" panose="02020603050405020304" pitchFamily="18" charset="0"/>
                  <a:cs typeface="Times New Roman" panose="02020603050405020304" pitchFamily="18" charset="0"/>
                </a:rPr>
                <a:t>Vận tải</a:t>
              </a:r>
            </a:p>
          </p:txBody>
        </p:sp>
        <p:sp>
          <p:nvSpPr>
            <p:cNvPr id="39" name="矩形 11"/>
            <p:cNvSpPr/>
            <p:nvPr/>
          </p:nvSpPr>
          <p:spPr>
            <a:xfrm>
              <a:off x="1561386" y="3656467"/>
              <a:ext cx="3150384" cy="395749"/>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dirty="0">
                  <a:solidFill>
                    <a:schemeClr val="tx1">
                      <a:lumMod val="85000"/>
                      <a:lumOff val="15000"/>
                    </a:schemeClr>
                  </a:solidFill>
                  <a:latin typeface="Times New Roman" panose="02020603050405020304" pitchFamily="18" charset="0"/>
                  <a:cs typeface="Times New Roman" panose="02020603050405020304" pitchFamily="18" charset="0"/>
                </a:rPr>
                <a:t>THÀNH PHẦN HẬU CẦN</a:t>
              </a:r>
            </a:p>
          </p:txBody>
        </p:sp>
        <p:pic>
          <p:nvPicPr>
            <p:cNvPr id="2062" name="Picture 14" descr="HÃ¬nh áº£nh cÃ³ liÃªn quan"/>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197" b="100000" l="500" r="100000">
                          <a14:foregroundMark x1="22000" y1="43110" x2="22000" y2="43110"/>
                          <a14:foregroundMark x1="18167" y1="20276" x2="18167" y2="20669"/>
                          <a14:foregroundMark x1="16667" y1="25591" x2="16667" y2="25591"/>
                          <a14:foregroundMark x1="14333" y1="45866" x2="14333" y2="45866"/>
                          <a14:foregroundMark x1="16167" y1="37795" x2="16167" y2="37795"/>
                          <a14:foregroundMark x1="18000" y1="48819" x2="18000" y2="48819"/>
                          <a14:foregroundMark x1="15000" y1="38189" x2="24167" y2="37402"/>
                          <a14:foregroundMark x1="11167" y1="36811" x2="20333" y2="34449"/>
                          <a14:foregroundMark x1="23833" y1="26378" x2="32000" y2="22047"/>
                          <a14:foregroundMark x1="16667" y1="23819" x2="24833" y2="20276"/>
                          <a14:foregroundMark x1="16000" y1="21063" x2="20500" y2="19488"/>
                          <a14:foregroundMark x1="14500" y1="19488" x2="14500" y2="19488"/>
                          <a14:foregroundMark x1="12167" y1="21850" x2="12167" y2="21850"/>
                          <a14:foregroundMark x1="30167" y1="27362" x2="30167" y2="27362"/>
                          <a14:foregroundMark x1="30833" y1="28543" x2="30833" y2="28543"/>
                          <a14:foregroundMark x1="27000" y1="29528" x2="32167" y2="25787"/>
                          <a14:foregroundMark x1="17167" y1="49803" x2="14333" y2="47638"/>
                          <a14:foregroundMark x1="18833" y1="53150" x2="18833" y2="53150"/>
                          <a14:foregroundMark x1="8167" y1="42520" x2="8167" y2="42520"/>
                          <a14:foregroundMark x1="7833" y1="38583" x2="8000" y2="44488"/>
                          <a14:foregroundMark x1="8667" y1="46457" x2="6833" y2="37205"/>
                          <a14:foregroundMark x1="7000" y1="37598" x2="7000" y2="37598"/>
                          <a14:foregroundMark x1="7167" y1="36614" x2="7167" y2="36614"/>
                          <a14:foregroundMark x1="5833" y1="36811" x2="5833" y2="36811"/>
                          <a14:foregroundMark x1="6167" y1="43110" x2="6167" y2="43110"/>
                          <a14:foregroundMark x1="8000" y1="46457" x2="8000" y2="46457"/>
                          <a14:foregroundMark x1="6667" y1="45079" x2="6667" y2="45079"/>
                          <a14:foregroundMark x1="8000" y1="62008" x2="9833" y2="65157"/>
                          <a14:foregroundMark x1="10333" y1="66732" x2="12833" y2="67717"/>
                          <a14:foregroundMark x1="12167" y1="63386" x2="14000" y2="66339"/>
                          <a14:foregroundMark x1="11500" y1="57087" x2="11500" y2="57087"/>
                          <a14:foregroundMark x1="14333" y1="66142" x2="14333" y2="66142"/>
                          <a14:foregroundMark x1="38500" y1="89567" x2="38667" y2="89961"/>
                          <a14:foregroundMark x1="36167" y1="93110" x2="36167" y2="93110"/>
                          <a14:foregroundMark x1="17333" y1="88780" x2="17333" y2="88780"/>
                          <a14:foregroundMark x1="34500" y1="74016" x2="34500" y2="74016"/>
                          <a14:foregroundMark x1="52000" y1="80512" x2="52000" y2="80512"/>
                          <a14:foregroundMark x1="71167" y1="89567" x2="71167" y2="89567"/>
                          <a14:foregroundMark x1="65167" y1="94882" x2="65167" y2="94882"/>
                          <a14:foregroundMark x1="62000" y1="93504" x2="62000" y2="93504"/>
                          <a14:foregroundMark x1="87167" y1="88189" x2="87167" y2="88189"/>
                          <a14:foregroundMark x1="62333" y1="96850" x2="62333" y2="96850"/>
                          <a14:foregroundMark x1="88833" y1="73228" x2="88833" y2="73228"/>
                          <a14:foregroundMark x1="77000" y1="63780" x2="77000" y2="63780"/>
                          <a14:foregroundMark x1="85167" y1="59252" x2="85167" y2="59252"/>
                          <a14:foregroundMark x1="78333" y1="67520" x2="77167" y2="67126"/>
                          <a14:foregroundMark x1="55333" y1="13976" x2="56667" y2="12402"/>
                          <a14:foregroundMark x1="70333" y1="12992" x2="70333" y2="12992"/>
                          <a14:foregroundMark x1="84000" y1="21850" x2="84000" y2="21850"/>
                          <a14:foregroundMark x1="77000" y1="20472" x2="76500" y2="17717"/>
                          <a14:foregroundMark x1="81500" y1="32874" x2="81500" y2="32874"/>
                          <a14:foregroundMark x1="83667" y1="22047" x2="83667" y2="22047"/>
                          <a14:foregroundMark x1="85000" y1="17323" x2="85000" y2="17323"/>
                          <a14:foregroundMark x1="78500" y1="12992" x2="78500" y2="12992"/>
                          <a14:foregroundMark x1="73167" y1="9449" x2="73167" y2="9449"/>
                          <a14:foregroundMark x1="80667" y1="14173" x2="80667" y2="14173"/>
                          <a14:foregroundMark x1="74500" y1="9843" x2="74500" y2="9843"/>
                          <a14:foregroundMark x1="88333" y1="40945" x2="88333" y2="40945"/>
                          <a14:foregroundMark x1="88000" y1="35827" x2="88000" y2="35827"/>
                          <a14:foregroundMark x1="90500" y1="38780" x2="90500" y2="38780"/>
                          <a14:foregroundMark x1="90333" y1="37598" x2="90333" y2="37598"/>
                          <a14:backgroundMark x1="11000" y1="58858" x2="11000" y2="58858"/>
                          <a14:backgroundMark x1="9333" y1="63189" x2="9333" y2="63189"/>
                          <a14:backgroundMark x1="74000" y1="60630" x2="74000" y2="60630"/>
                        </a14:backgroundRemoval>
                      </a14:imgEffect>
                    </a14:imgLayer>
                  </a14:imgProps>
                </a:ext>
                <a:ext uri="{28A0092B-C50C-407E-A947-70E740481C1C}">
                  <a14:useLocalDpi xmlns:a14="http://schemas.microsoft.com/office/drawing/2010/main" val="0"/>
                </a:ext>
              </a:extLst>
            </a:blip>
            <a:srcRect/>
            <a:stretch>
              <a:fillRect/>
            </a:stretch>
          </p:blipFill>
          <p:spPr bwMode="auto">
            <a:xfrm>
              <a:off x="1945608" y="1444974"/>
              <a:ext cx="2381940" cy="201671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5" name="Group 14"/>
          <p:cNvGrpSpPr/>
          <p:nvPr/>
        </p:nvGrpSpPr>
        <p:grpSpPr>
          <a:xfrm>
            <a:off x="7393176" y="1797977"/>
            <a:ext cx="3809110" cy="3968221"/>
            <a:chOff x="7393176" y="1797977"/>
            <a:chExt cx="3809110" cy="3968221"/>
          </a:xfrm>
        </p:grpSpPr>
        <p:sp>
          <p:nvSpPr>
            <p:cNvPr id="35" name="矩形标注 1"/>
            <p:cNvSpPr/>
            <p:nvPr/>
          </p:nvSpPr>
          <p:spPr>
            <a:xfrm flipV="1">
              <a:off x="7397378" y="3227819"/>
              <a:ext cx="3657424" cy="617786"/>
            </a:xfrm>
            <a:prstGeom prst="wedgeRectCallout">
              <a:avLst>
                <a:gd name="adj1" fmla="val -35765"/>
                <a:gd name="adj2" fmla="val 76014"/>
              </a:avLst>
            </a:prstGeom>
            <a:solidFill>
              <a:schemeClr val="accent1"/>
            </a:solidFill>
            <a:ln>
              <a:noFill/>
            </a:ln>
            <a:effectLst>
              <a:outerShdw blurRad="533400" dist="101600" dir="27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Times New Roman" panose="02020603050405020304" pitchFamily="18" charset="0"/>
                <a:cs typeface="Times New Roman" panose="02020603050405020304" pitchFamily="18" charset="0"/>
              </a:endParaRPr>
            </a:p>
          </p:txBody>
        </p:sp>
        <p:sp>
          <p:nvSpPr>
            <p:cNvPr id="40" name="矩形 12"/>
            <p:cNvSpPr/>
            <p:nvPr/>
          </p:nvSpPr>
          <p:spPr>
            <a:xfrm>
              <a:off x="7393176" y="3351096"/>
              <a:ext cx="3657424" cy="362022"/>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1600" b="1" dirty="0">
                  <a:solidFill>
                    <a:schemeClr val="tx1">
                      <a:lumMod val="85000"/>
                      <a:lumOff val="15000"/>
                    </a:schemeClr>
                  </a:solidFill>
                  <a:latin typeface="Times New Roman" panose="02020603050405020304" pitchFamily="18" charset="0"/>
                  <a:cs typeface="Times New Roman" panose="02020603050405020304" pitchFamily="18" charset="0"/>
                </a:rPr>
                <a:t>THÀNH PHẦN CHỨC NĂNG CHÉO</a:t>
              </a:r>
            </a:p>
          </p:txBody>
        </p:sp>
        <p:sp>
          <p:nvSpPr>
            <p:cNvPr id="43" name="矩形 15"/>
            <p:cNvSpPr/>
            <p:nvPr/>
          </p:nvSpPr>
          <p:spPr>
            <a:xfrm>
              <a:off x="7544862" y="1797977"/>
              <a:ext cx="3657424" cy="1089529"/>
            </a:xfrm>
            <a:prstGeom prst="rect">
              <a:avLst/>
            </a:prstGeom>
          </p:spPr>
          <p:txBody>
            <a:bodyPr wrap="square">
              <a:spAutoFit/>
              <a:scene3d>
                <a:camera prst="orthographicFront"/>
                <a:lightRig rig="threePt" dir="t"/>
              </a:scene3d>
              <a:sp3d contourW="12700"/>
            </a:bodyPr>
            <a:lstStyle/>
            <a:p>
              <a:pPr marL="285750" indent="-285750" algn="just">
                <a:lnSpc>
                  <a:spcPct val="120000"/>
                </a:lnSpc>
                <a:buFont typeface="Arial" panose="020B0604020202020204" pitchFamily="34" charset="0"/>
                <a:buChar char="•"/>
              </a:pPr>
              <a:r>
                <a:rPr lang="en-US" altLang="zh-CN" dirty="0" err="1">
                  <a:solidFill>
                    <a:schemeClr val="bg1"/>
                  </a:solidFill>
                  <a:latin typeface="Times New Roman" panose="02020603050405020304" pitchFamily="18" charset="0"/>
                  <a:cs typeface="Times New Roman" panose="02020603050405020304" pitchFamily="18" charset="0"/>
                </a:rPr>
                <a:t>Thông</a:t>
              </a:r>
              <a:r>
                <a:rPr lang="en-US" altLang="zh-CN" dirty="0">
                  <a:solidFill>
                    <a:schemeClr val="bg1"/>
                  </a:solidFill>
                  <a:latin typeface="Times New Roman" panose="02020603050405020304" pitchFamily="18" charset="0"/>
                  <a:cs typeface="Times New Roman" panose="02020603050405020304" pitchFamily="18" charset="0"/>
                </a:rPr>
                <a:t> tin</a:t>
              </a:r>
            </a:p>
            <a:p>
              <a:pPr marL="285750" indent="-285750" algn="just">
                <a:lnSpc>
                  <a:spcPct val="120000"/>
                </a:lnSpc>
                <a:buFont typeface="Arial" panose="020B0604020202020204" pitchFamily="34" charset="0"/>
                <a:buChar char="•"/>
              </a:pPr>
              <a:r>
                <a:rPr lang="en-US" altLang="zh-CN" dirty="0">
                  <a:solidFill>
                    <a:schemeClr val="bg1"/>
                  </a:solidFill>
                  <a:latin typeface="Times New Roman" panose="02020603050405020304" pitchFamily="18" charset="0"/>
                  <a:cs typeface="Times New Roman" panose="02020603050405020304" pitchFamily="18" charset="0"/>
                </a:rPr>
                <a:t>Thu </a:t>
              </a:r>
              <a:r>
                <a:rPr lang="en-US" altLang="zh-CN" dirty="0" err="1">
                  <a:solidFill>
                    <a:schemeClr val="bg1"/>
                  </a:solidFill>
                  <a:latin typeface="Times New Roman" panose="02020603050405020304" pitchFamily="18" charset="0"/>
                  <a:cs typeface="Times New Roman" panose="02020603050405020304" pitchFamily="18" charset="0"/>
                </a:rPr>
                <a:t>mua</a:t>
              </a:r>
              <a:endParaRPr lang="en-US" altLang="zh-CN" dirty="0">
                <a:solidFill>
                  <a:schemeClr val="bg1"/>
                </a:solidFill>
                <a:latin typeface="Times New Roman" panose="02020603050405020304" pitchFamily="18" charset="0"/>
                <a:cs typeface="Times New Roman" panose="02020603050405020304" pitchFamily="18" charset="0"/>
              </a:endParaRPr>
            </a:p>
            <a:p>
              <a:pPr marL="285750" indent="-285750" algn="just">
                <a:lnSpc>
                  <a:spcPct val="120000"/>
                </a:lnSpc>
                <a:buFont typeface="Arial" panose="020B0604020202020204" pitchFamily="34" charset="0"/>
                <a:buChar char="•"/>
              </a:pPr>
              <a:r>
                <a:rPr lang="en-US" altLang="zh-CN" dirty="0" err="1">
                  <a:solidFill>
                    <a:schemeClr val="bg1"/>
                  </a:solidFill>
                  <a:latin typeface="Times New Roman" panose="02020603050405020304" pitchFamily="18" charset="0"/>
                  <a:cs typeface="Times New Roman" panose="02020603050405020304" pitchFamily="18" charset="0"/>
                </a:rPr>
                <a:t>Định</a:t>
              </a:r>
              <a:r>
                <a:rPr lang="en-US" altLang="zh-CN" dirty="0">
                  <a:solidFill>
                    <a:schemeClr val="bg1"/>
                  </a:solidFill>
                  <a:latin typeface="Times New Roman" panose="02020603050405020304" pitchFamily="18" charset="0"/>
                  <a:cs typeface="Times New Roman" panose="02020603050405020304" pitchFamily="18" charset="0"/>
                </a:rPr>
                <a:t> </a:t>
              </a:r>
              <a:r>
                <a:rPr lang="en-US" altLang="zh-CN" dirty="0" err="1">
                  <a:solidFill>
                    <a:schemeClr val="bg1"/>
                  </a:solidFill>
                  <a:latin typeface="Times New Roman" panose="02020603050405020304" pitchFamily="18" charset="0"/>
                  <a:cs typeface="Times New Roman" panose="02020603050405020304" pitchFamily="18" charset="0"/>
                </a:rPr>
                <a:t>giá</a:t>
              </a:r>
              <a:endParaRPr lang="en-US" altLang="zh-CN" dirty="0">
                <a:solidFill>
                  <a:schemeClr val="bg1"/>
                </a:solidFill>
                <a:latin typeface="Times New Roman" panose="02020603050405020304" pitchFamily="18" charset="0"/>
                <a:cs typeface="Times New Roman" panose="02020603050405020304" pitchFamily="18" charset="0"/>
              </a:endParaRPr>
            </a:p>
          </p:txBody>
        </p:sp>
        <p:grpSp>
          <p:nvGrpSpPr>
            <p:cNvPr id="13" name="Group 12"/>
            <p:cNvGrpSpPr/>
            <p:nvPr/>
          </p:nvGrpSpPr>
          <p:grpSpPr>
            <a:xfrm>
              <a:off x="7690586" y="3998423"/>
              <a:ext cx="2954956" cy="1767775"/>
              <a:chOff x="7969395" y="3968882"/>
              <a:chExt cx="2820525" cy="1659126"/>
            </a:xfrm>
          </p:grpSpPr>
          <p:pic>
            <p:nvPicPr>
              <p:cNvPr id="4" name="Picture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969395" y="4052216"/>
                <a:ext cx="788609" cy="788609"/>
              </a:xfrm>
              <a:prstGeom prst="rect">
                <a:avLst/>
              </a:prstGeom>
            </p:spPr>
          </p:pic>
          <p:pic>
            <p:nvPicPr>
              <p:cNvPr id="8" name="Picture 7"/>
              <p:cNvPicPr>
                <a:picLocks noChangeAspect="1"/>
              </p:cNvPicPr>
              <p:nvPr/>
            </p:nvPicPr>
            <p:blipFill>
              <a:blip r:embed="rId6">
                <a:clrChange>
                  <a:clrFrom>
                    <a:srgbClr val="FFAD76"/>
                  </a:clrFrom>
                  <a:clrTo>
                    <a:srgbClr val="FFAD76">
                      <a:alpha val="0"/>
                    </a:srgbClr>
                  </a:clrTo>
                </a:clrChange>
                <a:extLst>
                  <a:ext uri="{28A0092B-C50C-407E-A947-70E740481C1C}">
                    <a14:useLocalDpi xmlns:a14="http://schemas.microsoft.com/office/drawing/2010/main" val="0"/>
                  </a:ext>
                </a:extLst>
              </a:blip>
              <a:stretch>
                <a:fillRect/>
              </a:stretch>
            </p:blipFill>
            <p:spPr>
              <a:xfrm>
                <a:off x="9160335" y="3968882"/>
                <a:ext cx="1629585" cy="1629585"/>
              </a:xfrm>
              <a:prstGeom prst="rect">
                <a:avLst/>
              </a:prstGeom>
            </p:spPr>
          </p:pic>
          <p:pic>
            <p:nvPicPr>
              <p:cNvPr id="12" name="Picture 11"/>
              <p:cNvPicPr>
                <a:picLocks noChangeAspect="1"/>
              </p:cNvPicPr>
              <p:nvPr/>
            </p:nvPicPr>
            <p:blipFill>
              <a:blip r:embed="rId7" cstate="print">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8028245" y="4948742"/>
                <a:ext cx="679266" cy="679266"/>
              </a:xfrm>
              <a:prstGeom prst="rect">
                <a:avLst/>
              </a:prstGeom>
            </p:spPr>
          </p:pic>
        </p:grpSp>
      </p:grpSp>
    </p:spTree>
    <p:extLst>
      <p:ext uri="{BB962C8B-B14F-4D97-AF65-F5344CB8AC3E}">
        <p14:creationId xmlns:p14="http://schemas.microsoft.com/office/powerpoint/2010/main" val="195994938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nodeType="after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1000"/>
                                        <p:tgtEl>
                                          <p:spTgt spid="15"/>
                                        </p:tgtEl>
                                      </p:cBhvr>
                                    </p:animEffect>
                                    <p:anim calcmode="lin" valueType="num">
                                      <p:cBhvr>
                                        <p:cTn id="14" dur="1000" fill="hold"/>
                                        <p:tgtEl>
                                          <p:spTgt spid="15"/>
                                        </p:tgtEl>
                                        <p:attrNameLst>
                                          <p:attrName>ppt_x</p:attrName>
                                        </p:attrNameLst>
                                      </p:cBhvr>
                                      <p:tavLst>
                                        <p:tav tm="0">
                                          <p:val>
                                            <p:strVal val="#ppt_x"/>
                                          </p:val>
                                        </p:tav>
                                        <p:tav tm="100000">
                                          <p:val>
                                            <p:strVal val="#ppt_x"/>
                                          </p:val>
                                        </p:tav>
                                      </p:tavLst>
                                    </p:anim>
                                    <p:anim calcmode="lin" valueType="num">
                                      <p:cBhvr>
                                        <p:cTn id="15"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文本框 10"/>
          <p:cNvSpPr txBox="1"/>
          <p:nvPr/>
        </p:nvSpPr>
        <p:spPr>
          <a:xfrm>
            <a:off x="4173074" y="495756"/>
            <a:ext cx="3845847" cy="430887"/>
          </a:xfrm>
          <a:prstGeom prst="rect">
            <a:avLst/>
          </a:prstGeom>
          <a:noFill/>
        </p:spPr>
        <p:txBody>
          <a:bodyPr wrap="square" rtlCol="0">
            <a:spAutoFit/>
            <a:scene3d>
              <a:camera prst="orthographicFront"/>
              <a:lightRig rig="threePt" dir="t"/>
            </a:scene3d>
            <a:sp3d contourW="12700"/>
          </a:bodyPr>
          <a:lstStyle/>
          <a:p>
            <a:pPr algn="ctr"/>
            <a:r>
              <a:rPr lang="en-US" altLang="zh-CN" sz="2200" b="1" dirty="0" smtClean="0">
                <a:solidFill>
                  <a:schemeClr val="accent1"/>
                </a:solidFill>
                <a:latin typeface="Times New Roman" panose="02020603050405020304" pitchFamily="18" charset="0"/>
                <a:ea typeface="+mj-ea"/>
                <a:cs typeface="Times New Roman" panose="02020603050405020304" pitchFamily="18" charset="0"/>
              </a:rPr>
              <a:t>MÔ TẢ CÁC THÀNH PHẦN</a:t>
            </a:r>
            <a:endParaRPr lang="zh-CN" altLang="en-US" sz="2200" b="1" dirty="0">
              <a:solidFill>
                <a:schemeClr val="accent1"/>
              </a:solidFill>
              <a:latin typeface="Times New Roman" panose="02020603050405020304" pitchFamily="18" charset="0"/>
              <a:ea typeface="+mj-ea"/>
              <a:cs typeface="Times New Roman" panose="02020603050405020304" pitchFamily="18" charset="0"/>
            </a:endParaRPr>
          </a:p>
        </p:txBody>
      </p:sp>
      <p:cxnSp>
        <p:nvCxnSpPr>
          <p:cNvPr id="30" name="直接连接符 12"/>
          <p:cNvCxnSpPr/>
          <p:nvPr/>
        </p:nvCxnSpPr>
        <p:spPr>
          <a:xfrm>
            <a:off x="0" y="711200"/>
            <a:ext cx="423626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31" name="直接连接符 13"/>
          <p:cNvCxnSpPr/>
          <p:nvPr/>
        </p:nvCxnSpPr>
        <p:spPr>
          <a:xfrm>
            <a:off x="7955726" y="711200"/>
            <a:ext cx="4236269" cy="0"/>
          </a:xfrm>
          <a:prstGeom prst="line">
            <a:avLst/>
          </a:prstGeom>
          <a:ln>
            <a:headEnd type="oval"/>
            <a:tailEnd type="none"/>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6389932" y="2001611"/>
            <a:ext cx="4927356" cy="1961073"/>
            <a:chOff x="6389932" y="2001611"/>
            <a:chExt cx="4927356" cy="1961073"/>
          </a:xfrm>
        </p:grpSpPr>
        <p:sp>
          <p:nvSpPr>
            <p:cNvPr id="18" name="矩形 21"/>
            <p:cNvSpPr/>
            <p:nvPr/>
          </p:nvSpPr>
          <p:spPr>
            <a:xfrm>
              <a:off x="6389932" y="2001611"/>
              <a:ext cx="4927356" cy="1761004"/>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2" name="矩形 38"/>
            <p:cNvSpPr/>
            <p:nvPr/>
          </p:nvSpPr>
          <p:spPr>
            <a:xfrm>
              <a:off x="6685159" y="2134491"/>
              <a:ext cx="3492113" cy="1828193"/>
            </a:xfrm>
            <a:prstGeom prst="rect">
              <a:avLst/>
            </a:prstGeom>
          </p:spPr>
          <p:txBody>
            <a:bodyPr wrap="square">
              <a:spAutoFit/>
              <a:scene3d>
                <a:camera prst="orthographicFront"/>
                <a:lightRig rig="threePt" dir="t"/>
              </a:scene3d>
              <a:sp3d contourW="12700"/>
            </a:bodyPr>
            <a:lstStyle/>
            <a:p>
              <a:pPr lvl="0" algn="just">
                <a:lnSpc>
                  <a:spcPct val="120000"/>
                </a:lnSpc>
                <a:defRPr/>
              </a:pPr>
              <a:r>
                <a:rPr lang="en-US" altLang="zh-CN" sz="1600" b="1" dirty="0">
                  <a:solidFill>
                    <a:schemeClr val="bg1"/>
                  </a:solidFill>
                  <a:latin typeface="Times New Roman" panose="02020603050405020304" pitchFamily="18" charset="0"/>
                  <a:cs typeface="Times New Roman" panose="02020603050405020304" pitchFamily="18" charset="0"/>
                </a:rPr>
                <a:t>TRANG THIẾT BỊ MÁY </a:t>
              </a:r>
              <a:r>
                <a:rPr lang="en-US" altLang="zh-CN" sz="1600" b="1" dirty="0" smtClean="0">
                  <a:solidFill>
                    <a:schemeClr val="bg1"/>
                  </a:solidFill>
                  <a:latin typeface="Times New Roman" panose="02020603050405020304" pitchFamily="18" charset="0"/>
                  <a:cs typeface="Times New Roman" panose="02020603050405020304" pitchFamily="18" charset="0"/>
                </a:rPr>
                <a:t>MÓC</a:t>
              </a:r>
            </a:p>
            <a:p>
              <a:pPr marL="285750" lvl="0" indent="-285750" algn="just">
                <a:lnSpc>
                  <a:spcPct val="120000"/>
                </a:lnSpc>
                <a:buFont typeface="Arial" panose="020B0604020202020204" pitchFamily="34" charset="0"/>
                <a:buChar char="•"/>
                <a:defRPr/>
              </a:pPr>
              <a:r>
                <a:rPr lang="en-US" altLang="zh-CN" sz="1600" dirty="0" err="1">
                  <a:solidFill>
                    <a:schemeClr val="bg1"/>
                  </a:solidFill>
                  <a:latin typeface="Times New Roman" panose="02020603050405020304" pitchFamily="18" charset="0"/>
                  <a:cs typeface="Times New Roman" panose="02020603050405020304" pitchFamily="18" charset="0"/>
                </a:rPr>
                <a:t>Loại</a:t>
              </a:r>
              <a:r>
                <a:rPr lang="en-US" altLang="zh-CN" sz="1600" dirty="0">
                  <a:solidFill>
                    <a:schemeClr val="bg1"/>
                  </a:solidFill>
                  <a:latin typeface="Times New Roman" panose="02020603050405020304" pitchFamily="18" charset="0"/>
                  <a:cs typeface="Times New Roman" panose="02020603050405020304" pitchFamily="18" charset="0"/>
                </a:rPr>
                <a:t> </a:t>
              </a:r>
              <a:r>
                <a:rPr lang="en-US" altLang="zh-CN" sz="1600" dirty="0" err="1">
                  <a:solidFill>
                    <a:schemeClr val="bg1"/>
                  </a:solidFill>
                  <a:latin typeface="Times New Roman" panose="02020603050405020304" pitchFamily="18" charset="0"/>
                  <a:cs typeface="Times New Roman" panose="02020603050405020304" pitchFamily="18" charset="0"/>
                </a:rPr>
                <a:t>trang</a:t>
              </a:r>
              <a:r>
                <a:rPr lang="en-US" altLang="zh-CN" sz="1600" dirty="0">
                  <a:solidFill>
                    <a:schemeClr val="bg1"/>
                  </a:solidFill>
                  <a:latin typeface="Times New Roman" panose="02020603050405020304" pitchFamily="18" charset="0"/>
                  <a:cs typeface="Times New Roman" panose="02020603050405020304" pitchFamily="18" charset="0"/>
                </a:rPr>
                <a:t> </a:t>
              </a:r>
              <a:r>
                <a:rPr lang="en-US" altLang="zh-CN" sz="1600" dirty="0" err="1">
                  <a:solidFill>
                    <a:schemeClr val="bg1"/>
                  </a:solidFill>
                  <a:latin typeface="Times New Roman" panose="02020603050405020304" pitchFamily="18" charset="0"/>
                  <a:cs typeface="Times New Roman" panose="02020603050405020304" pitchFamily="18" charset="0"/>
                </a:rPr>
                <a:t>thiết</a:t>
              </a:r>
              <a:r>
                <a:rPr lang="en-US" altLang="zh-CN" sz="1600" dirty="0">
                  <a:solidFill>
                    <a:schemeClr val="bg1"/>
                  </a:solidFill>
                  <a:latin typeface="Times New Roman" panose="02020603050405020304" pitchFamily="18" charset="0"/>
                  <a:cs typeface="Times New Roman" panose="02020603050405020304" pitchFamily="18" charset="0"/>
                </a:rPr>
                <a:t> </a:t>
              </a:r>
              <a:r>
                <a:rPr lang="en-US" altLang="zh-CN" sz="1600" dirty="0" err="1">
                  <a:solidFill>
                    <a:schemeClr val="bg1"/>
                  </a:solidFill>
                  <a:latin typeface="Times New Roman" panose="02020603050405020304" pitchFamily="18" charset="0"/>
                  <a:cs typeface="Times New Roman" panose="02020603050405020304" pitchFamily="18" charset="0"/>
                </a:rPr>
                <a:t>bị</a:t>
              </a:r>
              <a:r>
                <a:rPr lang="en-US" altLang="zh-CN" sz="1600" dirty="0">
                  <a:solidFill>
                    <a:schemeClr val="bg1"/>
                  </a:solidFill>
                  <a:latin typeface="Times New Roman" panose="02020603050405020304" pitchFamily="18" charset="0"/>
                  <a:cs typeface="Times New Roman" panose="02020603050405020304" pitchFamily="18" charset="0"/>
                </a:rPr>
                <a:t> </a:t>
              </a:r>
              <a:r>
                <a:rPr lang="en-US" altLang="zh-CN" sz="1600" dirty="0" err="1">
                  <a:solidFill>
                    <a:schemeClr val="bg1"/>
                  </a:solidFill>
                  <a:latin typeface="Times New Roman" panose="02020603050405020304" pitchFamily="18" charset="0"/>
                  <a:cs typeface="Times New Roman" panose="02020603050405020304" pitchFamily="18" charset="0"/>
                </a:rPr>
                <a:t>cố</a:t>
              </a:r>
              <a:r>
                <a:rPr lang="en-US" altLang="zh-CN" sz="1600" dirty="0">
                  <a:solidFill>
                    <a:schemeClr val="bg1"/>
                  </a:solidFill>
                  <a:latin typeface="Times New Roman" panose="02020603050405020304" pitchFamily="18" charset="0"/>
                  <a:cs typeface="Times New Roman" panose="02020603050405020304" pitchFamily="18" charset="0"/>
                </a:rPr>
                <a:t> </a:t>
              </a:r>
              <a:r>
                <a:rPr lang="en-US" altLang="zh-CN" sz="1600" dirty="0" err="1">
                  <a:solidFill>
                    <a:schemeClr val="bg1"/>
                  </a:solidFill>
                  <a:latin typeface="Times New Roman" panose="02020603050405020304" pitchFamily="18" charset="0"/>
                  <a:cs typeface="Times New Roman" panose="02020603050405020304" pitchFamily="18" charset="0"/>
                </a:rPr>
                <a:t>định</a:t>
              </a:r>
              <a:endParaRPr lang="en-US" altLang="zh-CN" sz="1600" dirty="0">
                <a:solidFill>
                  <a:schemeClr val="bg1"/>
                </a:solidFill>
                <a:latin typeface="Times New Roman" panose="02020603050405020304" pitchFamily="18" charset="0"/>
                <a:cs typeface="Times New Roman" panose="02020603050405020304" pitchFamily="18" charset="0"/>
              </a:endParaRPr>
            </a:p>
            <a:p>
              <a:pPr marL="285750" lvl="0" indent="-285750" algn="just">
                <a:lnSpc>
                  <a:spcPct val="120000"/>
                </a:lnSpc>
                <a:buFont typeface="Arial" panose="020B0604020202020204" pitchFamily="34" charset="0"/>
                <a:buChar char="•"/>
                <a:defRPr/>
              </a:pPr>
              <a:r>
                <a:rPr lang="en-US" altLang="zh-CN" sz="1600" dirty="0" err="1">
                  <a:solidFill>
                    <a:schemeClr val="bg1"/>
                  </a:solidFill>
                  <a:latin typeface="Times New Roman" panose="02020603050405020304" pitchFamily="18" charset="0"/>
                  <a:cs typeface="Times New Roman" panose="02020603050405020304" pitchFamily="18" charset="0"/>
                </a:rPr>
                <a:t>Thiết</a:t>
              </a:r>
              <a:r>
                <a:rPr lang="en-US" altLang="zh-CN" sz="1600" dirty="0">
                  <a:solidFill>
                    <a:schemeClr val="bg1"/>
                  </a:solidFill>
                  <a:latin typeface="Times New Roman" panose="02020603050405020304" pitchFamily="18" charset="0"/>
                  <a:cs typeface="Times New Roman" panose="02020603050405020304" pitchFamily="18" charset="0"/>
                </a:rPr>
                <a:t> </a:t>
              </a:r>
              <a:r>
                <a:rPr lang="en-US" altLang="zh-CN" sz="1600" dirty="0" err="1">
                  <a:solidFill>
                    <a:schemeClr val="bg1"/>
                  </a:solidFill>
                  <a:latin typeface="Times New Roman" panose="02020603050405020304" pitchFamily="18" charset="0"/>
                  <a:cs typeface="Times New Roman" panose="02020603050405020304" pitchFamily="18" charset="0"/>
                </a:rPr>
                <a:t>kế</a:t>
              </a:r>
              <a:r>
                <a:rPr lang="en-US" altLang="zh-CN" sz="1600" dirty="0">
                  <a:solidFill>
                    <a:schemeClr val="bg1"/>
                  </a:solidFill>
                  <a:latin typeface="Times New Roman" panose="02020603050405020304" pitchFamily="18" charset="0"/>
                  <a:cs typeface="Times New Roman" panose="02020603050405020304" pitchFamily="18" charset="0"/>
                </a:rPr>
                <a:t> </a:t>
              </a:r>
              <a:r>
                <a:rPr lang="en-US" altLang="zh-CN" sz="1600" dirty="0" err="1">
                  <a:solidFill>
                    <a:schemeClr val="bg1"/>
                  </a:solidFill>
                  <a:latin typeface="Times New Roman" panose="02020603050405020304" pitchFamily="18" charset="0"/>
                  <a:cs typeface="Times New Roman" panose="02020603050405020304" pitchFamily="18" charset="0"/>
                </a:rPr>
                <a:t>theo</a:t>
              </a:r>
              <a:r>
                <a:rPr lang="en-US" altLang="zh-CN" sz="1600" dirty="0">
                  <a:solidFill>
                    <a:schemeClr val="bg1"/>
                  </a:solidFill>
                  <a:latin typeface="Times New Roman" panose="02020603050405020304" pitchFamily="18" charset="0"/>
                  <a:cs typeface="Times New Roman" panose="02020603050405020304" pitchFamily="18" charset="0"/>
                </a:rPr>
                <a:t> </a:t>
              </a:r>
              <a:r>
                <a:rPr lang="en-US" altLang="zh-CN" sz="1600" dirty="0" err="1">
                  <a:solidFill>
                    <a:schemeClr val="bg1"/>
                  </a:solidFill>
                  <a:latin typeface="Times New Roman" panose="02020603050405020304" pitchFamily="18" charset="0"/>
                  <a:cs typeface="Times New Roman" panose="02020603050405020304" pitchFamily="18" charset="0"/>
                </a:rPr>
                <a:t>sản</a:t>
              </a:r>
              <a:r>
                <a:rPr lang="en-US" altLang="zh-CN" sz="1600" dirty="0">
                  <a:solidFill>
                    <a:schemeClr val="bg1"/>
                  </a:solidFill>
                  <a:latin typeface="Times New Roman" panose="02020603050405020304" pitchFamily="18" charset="0"/>
                  <a:cs typeface="Times New Roman" panose="02020603050405020304" pitchFamily="18" charset="0"/>
                </a:rPr>
                <a:t> </a:t>
              </a:r>
              <a:r>
                <a:rPr lang="en-US" altLang="zh-CN" sz="1600" dirty="0" err="1">
                  <a:solidFill>
                    <a:schemeClr val="bg1"/>
                  </a:solidFill>
                  <a:latin typeface="Times New Roman" panose="02020603050405020304" pitchFamily="18" charset="0"/>
                  <a:cs typeface="Times New Roman" panose="02020603050405020304" pitchFamily="18" charset="0"/>
                </a:rPr>
                <a:t>phẩm</a:t>
              </a:r>
              <a:r>
                <a:rPr lang="en-US" altLang="zh-CN" sz="1600" dirty="0">
                  <a:solidFill>
                    <a:schemeClr val="bg1"/>
                  </a:solidFill>
                  <a:latin typeface="Times New Roman" panose="02020603050405020304" pitchFamily="18" charset="0"/>
                  <a:cs typeface="Times New Roman" panose="02020603050405020304" pitchFamily="18" charset="0"/>
                </a:rPr>
                <a:t> </a:t>
              </a:r>
            </a:p>
            <a:p>
              <a:pPr marL="285750" lvl="0" indent="-285750" algn="just">
                <a:lnSpc>
                  <a:spcPct val="120000"/>
                </a:lnSpc>
                <a:buFont typeface="Arial" panose="020B0604020202020204" pitchFamily="34" charset="0"/>
                <a:buChar char="•"/>
                <a:defRPr/>
              </a:pPr>
              <a:r>
                <a:rPr lang="vi-VN" altLang="zh-CN" sz="1600" dirty="0">
                  <a:solidFill>
                    <a:schemeClr val="bg1"/>
                  </a:solidFill>
                  <a:latin typeface="Times New Roman" panose="02020603050405020304" pitchFamily="18" charset="0"/>
                  <a:cs typeface="Times New Roman" panose="02020603050405020304" pitchFamily="18" charset="0"/>
                </a:rPr>
                <a:t>Vị trí của trang thiết bị được bố trí theo sản phẩm nhà máy đó sản xuất.</a:t>
              </a:r>
            </a:p>
            <a:p>
              <a:pPr lvl="0" algn="just">
                <a:lnSpc>
                  <a:spcPct val="120000"/>
                </a:lnSpc>
                <a:defRPr/>
              </a:pPr>
              <a:endParaRPr lang="en-US" altLang="zh-CN" sz="1400" dirty="0">
                <a:solidFill>
                  <a:schemeClr val="bg1"/>
                </a:solidFill>
                <a:latin typeface="Times New Roman" panose="02020603050405020304" pitchFamily="18" charset="0"/>
                <a:cs typeface="Times New Roman" panose="02020603050405020304" pitchFamily="18" charset="0"/>
              </a:endParaRPr>
            </a:p>
          </p:txBody>
        </p:sp>
      </p:grpSp>
      <p:grpSp>
        <p:nvGrpSpPr>
          <p:cNvPr id="6" name="Group 5"/>
          <p:cNvGrpSpPr/>
          <p:nvPr/>
        </p:nvGrpSpPr>
        <p:grpSpPr>
          <a:xfrm>
            <a:off x="6389932" y="3804049"/>
            <a:ext cx="4993281" cy="1761004"/>
            <a:chOff x="6389932" y="3804049"/>
            <a:chExt cx="4993281" cy="1761004"/>
          </a:xfrm>
        </p:grpSpPr>
        <p:sp>
          <p:nvSpPr>
            <p:cNvPr id="19" name="矩形 34"/>
            <p:cNvSpPr/>
            <p:nvPr/>
          </p:nvSpPr>
          <p:spPr>
            <a:xfrm>
              <a:off x="6389932" y="3804049"/>
              <a:ext cx="4927356" cy="1761004"/>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3" name="矩形 39"/>
            <p:cNvSpPr/>
            <p:nvPr/>
          </p:nvSpPr>
          <p:spPr>
            <a:xfrm>
              <a:off x="6685159" y="3895495"/>
              <a:ext cx="4698054" cy="1569660"/>
            </a:xfrm>
            <a:prstGeom prst="rect">
              <a:avLst/>
            </a:prstGeom>
          </p:spPr>
          <p:txBody>
            <a:bodyPr wrap="square">
              <a:spAutoFit/>
              <a:scene3d>
                <a:camera prst="orthographicFront"/>
                <a:lightRig rig="threePt" dir="t"/>
              </a:scene3d>
              <a:sp3d contourW="12700"/>
            </a:bodyPr>
            <a:lstStyle/>
            <a:p>
              <a:pPr lvl="0" algn="just">
                <a:lnSpc>
                  <a:spcPct val="120000"/>
                </a:lnSpc>
                <a:defRPr/>
              </a:pPr>
              <a:r>
                <a:rPr lang="en-US" altLang="zh-CN" sz="1600" b="1" dirty="0">
                  <a:solidFill>
                    <a:schemeClr val="bg1"/>
                  </a:solidFill>
                  <a:latin typeface="Times New Roman" panose="02020603050405020304" pitchFamily="18" charset="0"/>
                  <a:cs typeface="Times New Roman" panose="02020603050405020304" pitchFamily="18" charset="0"/>
                </a:rPr>
                <a:t>HỆ THỐNG KHO </a:t>
              </a:r>
              <a:r>
                <a:rPr lang="en-US" altLang="zh-CN" sz="1600" b="1" dirty="0" smtClean="0">
                  <a:solidFill>
                    <a:schemeClr val="bg1"/>
                  </a:solidFill>
                  <a:latin typeface="Times New Roman" panose="02020603050405020304" pitchFamily="18" charset="0"/>
                  <a:cs typeface="Times New Roman" panose="02020603050405020304" pitchFamily="18" charset="0"/>
                </a:rPr>
                <a:t>BÃI</a:t>
              </a:r>
            </a:p>
            <a:p>
              <a:pPr marL="285750" indent="-285750" algn="just">
                <a:lnSpc>
                  <a:spcPct val="120000"/>
                </a:lnSpc>
                <a:buFont typeface="Arial" panose="020B0604020202020204" pitchFamily="34" charset="0"/>
                <a:buChar char="•"/>
                <a:defRPr/>
              </a:pPr>
              <a:r>
                <a:rPr lang="en-GB" sz="1600" dirty="0" smtClean="0">
                  <a:solidFill>
                    <a:schemeClr val="bg1"/>
                  </a:solidFill>
                  <a:latin typeface="Times New Roman" panose="02020603050405020304" pitchFamily="18" charset="0"/>
                  <a:cs typeface="Times New Roman" panose="02020603050405020304" pitchFamily="18" charset="0"/>
                </a:rPr>
                <a:t>Kho </a:t>
              </a:r>
              <a:r>
                <a:rPr lang="en-GB" sz="1600" dirty="0" err="1" smtClean="0">
                  <a:solidFill>
                    <a:schemeClr val="bg1"/>
                  </a:solidFill>
                  <a:latin typeface="Times New Roman" panose="02020603050405020304" pitchFamily="18" charset="0"/>
                  <a:cs typeface="Times New Roman" panose="02020603050405020304" pitchFamily="18" charset="0"/>
                </a:rPr>
                <a:t>nguyên</a:t>
              </a:r>
              <a:r>
                <a:rPr lang="en-GB" sz="1600" dirty="0" smtClean="0">
                  <a:solidFill>
                    <a:schemeClr val="bg1"/>
                  </a:solidFill>
                  <a:latin typeface="Times New Roman" panose="02020603050405020304" pitchFamily="18" charset="0"/>
                  <a:cs typeface="Times New Roman" panose="02020603050405020304" pitchFamily="18" charset="0"/>
                </a:rPr>
                <a:t> </a:t>
              </a:r>
              <a:r>
                <a:rPr lang="en-GB" sz="1600" dirty="0" err="1" smtClean="0">
                  <a:solidFill>
                    <a:schemeClr val="bg1"/>
                  </a:solidFill>
                  <a:latin typeface="Times New Roman" panose="02020603050405020304" pitchFamily="18" charset="0"/>
                  <a:cs typeface="Times New Roman" panose="02020603050405020304" pitchFamily="18" charset="0"/>
                </a:rPr>
                <a:t>phụ</a:t>
              </a:r>
              <a:r>
                <a:rPr lang="en-GB" sz="1600" dirty="0" smtClean="0">
                  <a:solidFill>
                    <a:schemeClr val="bg1"/>
                  </a:solidFill>
                  <a:latin typeface="Times New Roman" panose="02020603050405020304" pitchFamily="18" charset="0"/>
                  <a:cs typeface="Times New Roman" panose="02020603050405020304" pitchFamily="18" charset="0"/>
                </a:rPr>
                <a:t> </a:t>
              </a:r>
              <a:r>
                <a:rPr lang="en-GB" sz="1600" dirty="0" err="1" smtClean="0">
                  <a:solidFill>
                    <a:schemeClr val="bg1"/>
                  </a:solidFill>
                  <a:latin typeface="Times New Roman" panose="02020603050405020304" pitchFamily="18" charset="0"/>
                  <a:cs typeface="Times New Roman" panose="02020603050405020304" pitchFamily="18" charset="0"/>
                </a:rPr>
                <a:t>liệu</a:t>
              </a:r>
              <a:endParaRPr lang="en-GB" sz="1600" dirty="0">
                <a:solidFill>
                  <a:schemeClr val="bg1"/>
                </a:solidFill>
                <a:latin typeface="Times New Roman" panose="02020603050405020304" pitchFamily="18" charset="0"/>
                <a:cs typeface="Times New Roman" panose="02020603050405020304" pitchFamily="18" charset="0"/>
              </a:endParaRPr>
            </a:p>
            <a:p>
              <a:pPr algn="just">
                <a:lnSpc>
                  <a:spcPct val="120000"/>
                </a:lnSpc>
                <a:defRPr/>
              </a:pPr>
              <a:r>
                <a:rPr lang="vi-VN" sz="1600"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Được </a:t>
              </a:r>
              <a:r>
                <a:rPr lang="vi-VN"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đặt tại tổng công ty. Gần </a:t>
              </a:r>
              <a:r>
                <a:rPr lang="vi-VN" sz="1600"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các </a:t>
              </a:r>
              <a:r>
                <a:rPr lang="vi-VN"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nhà máy sản xuất.</a:t>
              </a:r>
              <a:endParaRPr lang="en-GB"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20000"/>
                </a:lnSpc>
                <a:buFont typeface="Arial" panose="020B0604020202020204" pitchFamily="34" charset="0"/>
                <a:buChar char="•"/>
                <a:defRPr/>
              </a:pPr>
              <a:r>
                <a:rPr lang="en-GB" sz="1600" dirty="0" smtClean="0">
                  <a:solidFill>
                    <a:schemeClr val="bg1"/>
                  </a:solidFill>
                  <a:latin typeface="Times New Roman" panose="02020603050405020304" pitchFamily="18" charset="0"/>
                  <a:cs typeface="Times New Roman" panose="02020603050405020304" pitchFamily="18" charset="0"/>
                </a:rPr>
                <a:t>Kho </a:t>
              </a:r>
              <a:r>
                <a:rPr lang="en-GB" sz="1600" dirty="0" err="1" smtClean="0">
                  <a:solidFill>
                    <a:schemeClr val="bg1"/>
                  </a:solidFill>
                  <a:latin typeface="Times New Roman" panose="02020603050405020304" pitchFamily="18" charset="0"/>
                  <a:cs typeface="Times New Roman" panose="02020603050405020304" pitchFamily="18" charset="0"/>
                </a:rPr>
                <a:t>thành</a:t>
              </a:r>
              <a:r>
                <a:rPr lang="en-GB" sz="1600" dirty="0" smtClean="0">
                  <a:solidFill>
                    <a:schemeClr val="bg1"/>
                  </a:solidFill>
                  <a:latin typeface="Times New Roman" panose="02020603050405020304" pitchFamily="18" charset="0"/>
                  <a:cs typeface="Times New Roman" panose="02020603050405020304" pitchFamily="18" charset="0"/>
                </a:rPr>
                <a:t> </a:t>
              </a:r>
              <a:r>
                <a:rPr lang="en-GB" sz="1600" dirty="0" err="1" smtClean="0">
                  <a:solidFill>
                    <a:schemeClr val="bg1"/>
                  </a:solidFill>
                  <a:latin typeface="Times New Roman" panose="02020603050405020304" pitchFamily="18" charset="0"/>
                  <a:cs typeface="Times New Roman" panose="02020603050405020304" pitchFamily="18" charset="0"/>
                </a:rPr>
                <a:t>phẩm</a:t>
              </a:r>
              <a:endParaRPr lang="en-GB" sz="1600" dirty="0" smtClean="0">
                <a:solidFill>
                  <a:schemeClr val="bg1"/>
                </a:solidFill>
                <a:latin typeface="Times New Roman" panose="02020603050405020304" pitchFamily="18" charset="0"/>
                <a:cs typeface="Times New Roman" panose="02020603050405020304" pitchFamily="18" charset="0"/>
              </a:endParaRPr>
            </a:p>
            <a:p>
              <a:pPr algn="just">
                <a:lnSpc>
                  <a:spcPct val="120000"/>
                </a:lnSpc>
                <a:defRPr/>
              </a:pPr>
              <a:r>
                <a:rPr lang="vi-VN" sz="1600"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Được đặt lại các nhà máy sản xuất chính sản phẩm đó.</a:t>
              </a:r>
              <a:endParaRPr lang="en-GB" sz="1600" dirty="0" smtClean="0">
                <a:solidFill>
                  <a:schemeClr val="bg1"/>
                </a:solidFill>
                <a:latin typeface="Times New Roman" panose="02020603050405020304" pitchFamily="18" charset="0"/>
                <a:cs typeface="Times New Roman" panose="02020603050405020304" pitchFamily="18" charset="0"/>
              </a:endParaRPr>
            </a:p>
          </p:txBody>
        </p:sp>
      </p:grpSp>
      <p:grpSp>
        <p:nvGrpSpPr>
          <p:cNvPr id="10" name="Group 9"/>
          <p:cNvGrpSpPr/>
          <p:nvPr/>
        </p:nvGrpSpPr>
        <p:grpSpPr>
          <a:xfrm>
            <a:off x="874713" y="2001609"/>
            <a:ext cx="5449294" cy="3561679"/>
            <a:chOff x="874713" y="2001609"/>
            <a:chExt cx="5449294" cy="3561679"/>
          </a:xfrm>
        </p:grpSpPr>
        <p:grpSp>
          <p:nvGrpSpPr>
            <p:cNvPr id="2" name="Group 1"/>
            <p:cNvGrpSpPr/>
            <p:nvPr/>
          </p:nvGrpSpPr>
          <p:grpSpPr>
            <a:xfrm>
              <a:off x="874714" y="2001609"/>
              <a:ext cx="5449293" cy="3561679"/>
              <a:chOff x="874714" y="2001609"/>
              <a:chExt cx="5449293" cy="3561679"/>
            </a:xfrm>
          </p:grpSpPr>
          <p:pic>
            <p:nvPicPr>
              <p:cNvPr id="3076" name="Picture 4" descr="HÃ¬nh áº£nh cÃ³ liÃªn quan"/>
              <p:cNvPicPr>
                <a:picLocks noChangeAspect="1" noChangeArrowheads="1"/>
              </p:cNvPicPr>
              <p:nvPr/>
            </p:nvPicPr>
            <p:blipFill>
              <a:blip r:embed="rId3" cstate="print">
                <a:grayscl/>
                <a:extLst>
                  <a:ext uri="{28A0092B-C50C-407E-A947-70E740481C1C}">
                    <a14:useLocalDpi xmlns:a14="http://schemas.microsoft.com/office/drawing/2010/main" val="0"/>
                  </a:ext>
                </a:extLst>
              </a:blip>
              <a:srcRect/>
              <a:stretch>
                <a:fillRect/>
              </a:stretch>
            </p:blipFill>
            <p:spPr bwMode="auto">
              <a:xfrm>
                <a:off x="874714" y="2001609"/>
                <a:ext cx="2840638" cy="1895113"/>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Káº¿t quáº£ hÃ¬nh áº£nh cho mÃ¡y mÃ³c hÃ²a thá»"/>
              <p:cNvPicPr>
                <a:picLocks noChangeAspect="1" noChangeArrowheads="1"/>
              </p:cNvPicPr>
              <p:nvPr/>
            </p:nvPicPr>
            <p:blipFill>
              <a:blip r:embed="rId4">
                <a:grayscl/>
                <a:extLst>
                  <a:ext uri="{28A0092B-C50C-407E-A947-70E740481C1C}">
                    <a14:useLocalDpi xmlns:a14="http://schemas.microsoft.com/office/drawing/2010/main" val="0"/>
                  </a:ext>
                </a:extLst>
              </a:blip>
              <a:srcRect/>
              <a:stretch>
                <a:fillRect/>
              </a:stretch>
            </p:blipFill>
            <p:spPr bwMode="auto">
              <a:xfrm>
                <a:off x="3345316" y="3895495"/>
                <a:ext cx="2978691" cy="1667792"/>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Káº¿t quáº£ hÃ¬nh áº£nh cho kho váº£i"/>
              <p:cNvPicPr>
                <a:picLocks noChangeAspect="1" noChangeArrowheads="1"/>
              </p:cNvPicPr>
              <p:nvPr/>
            </p:nvPicPr>
            <p:blipFill>
              <a:blip r:embed="rId5" cstate="print">
                <a:grayscl/>
                <a:extLst>
                  <a:ext uri="{28A0092B-C50C-407E-A947-70E740481C1C}">
                    <a14:useLocalDpi xmlns:a14="http://schemas.microsoft.com/office/drawing/2010/main" val="0"/>
                  </a:ext>
                </a:extLst>
              </a:blip>
              <a:srcRect/>
              <a:stretch>
                <a:fillRect/>
              </a:stretch>
            </p:blipFill>
            <p:spPr bwMode="auto">
              <a:xfrm flipH="1">
                <a:off x="888245" y="3895495"/>
                <a:ext cx="2449841" cy="1667793"/>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descr="Káº¿t quáº£ hÃ¬nh áº£nh cho kho váº£i"/>
              <p:cNvPicPr>
                <a:picLocks noChangeAspect="1" noChangeArrowheads="1"/>
              </p:cNvPicPr>
              <p:nvPr/>
            </p:nvPicPr>
            <p:blipFill rotWithShape="1">
              <a:blip r:embed="rId6">
                <a:grayscl/>
                <a:extLst>
                  <a:ext uri="{28A0092B-C50C-407E-A947-70E740481C1C}">
                    <a14:useLocalDpi xmlns:a14="http://schemas.microsoft.com/office/drawing/2010/main" val="0"/>
                  </a:ext>
                </a:extLst>
              </a:blip>
              <a:srcRect l="15306" t="5610" r="16385" b="28496"/>
              <a:stretch/>
            </p:blipFill>
            <p:spPr bwMode="auto">
              <a:xfrm>
                <a:off x="3712034" y="2001609"/>
                <a:ext cx="2611973" cy="1893886"/>
              </a:xfrm>
              <a:prstGeom prst="rect">
                <a:avLst/>
              </a:prstGeom>
              <a:noFill/>
              <a:extLst>
                <a:ext uri="{909E8E84-426E-40DD-AFC4-6F175D3DCCD1}">
                  <a14:hiddenFill xmlns:a14="http://schemas.microsoft.com/office/drawing/2010/main">
                    <a:solidFill>
                      <a:srgbClr val="FFFFFF"/>
                    </a:solidFill>
                  </a14:hiddenFill>
                </a:ext>
              </a:extLst>
            </p:spPr>
          </p:pic>
        </p:grpSp>
        <p:sp>
          <p:nvSpPr>
            <p:cNvPr id="44" name="矩形 21"/>
            <p:cNvSpPr/>
            <p:nvPr/>
          </p:nvSpPr>
          <p:spPr>
            <a:xfrm>
              <a:off x="874713" y="3664474"/>
              <a:ext cx="5449293" cy="36851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b="1" dirty="0" smtClean="0">
                  <a:latin typeface="Times New Roman" panose="02020603050405020304" pitchFamily="18" charset="0"/>
                  <a:cs typeface="Times New Roman" panose="02020603050405020304" pitchFamily="18" charset="0"/>
                </a:rPr>
                <a:t>CƠ SỞ HẠ TẦNG</a:t>
              </a:r>
              <a:endParaRPr b="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785954311"/>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文本框 10"/>
          <p:cNvSpPr txBox="1"/>
          <p:nvPr/>
        </p:nvSpPr>
        <p:spPr>
          <a:xfrm>
            <a:off x="4173074" y="495756"/>
            <a:ext cx="3845847" cy="430887"/>
          </a:xfrm>
          <a:prstGeom prst="rect">
            <a:avLst/>
          </a:prstGeom>
          <a:noFill/>
        </p:spPr>
        <p:txBody>
          <a:bodyPr wrap="square" rtlCol="0">
            <a:spAutoFit/>
            <a:scene3d>
              <a:camera prst="orthographicFront"/>
              <a:lightRig rig="threePt" dir="t"/>
            </a:scene3d>
            <a:sp3d contourW="12700"/>
          </a:bodyPr>
          <a:lstStyle/>
          <a:p>
            <a:pPr algn="ctr"/>
            <a:r>
              <a:rPr lang="en-US" altLang="zh-CN" sz="2200" b="1" dirty="0" smtClean="0">
                <a:solidFill>
                  <a:schemeClr val="accent1"/>
                </a:solidFill>
                <a:latin typeface="Times New Roman" panose="02020603050405020304" pitchFamily="18" charset="0"/>
                <a:ea typeface="+mj-ea"/>
                <a:cs typeface="Times New Roman" panose="02020603050405020304" pitchFamily="18" charset="0"/>
              </a:rPr>
              <a:t>MÔ TẢ CÁC THÀNH PHẦN</a:t>
            </a:r>
            <a:endParaRPr lang="zh-CN" altLang="en-US" sz="2200" b="1" dirty="0">
              <a:solidFill>
                <a:schemeClr val="accent1"/>
              </a:solidFill>
              <a:latin typeface="Times New Roman" panose="02020603050405020304" pitchFamily="18" charset="0"/>
              <a:ea typeface="+mj-ea"/>
              <a:cs typeface="Times New Roman" panose="02020603050405020304" pitchFamily="18" charset="0"/>
            </a:endParaRPr>
          </a:p>
        </p:txBody>
      </p:sp>
      <p:cxnSp>
        <p:nvCxnSpPr>
          <p:cNvPr id="30" name="直接连接符 12"/>
          <p:cNvCxnSpPr/>
          <p:nvPr/>
        </p:nvCxnSpPr>
        <p:spPr>
          <a:xfrm>
            <a:off x="0" y="711200"/>
            <a:ext cx="423626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31" name="直接连接符 13"/>
          <p:cNvCxnSpPr/>
          <p:nvPr/>
        </p:nvCxnSpPr>
        <p:spPr>
          <a:xfrm>
            <a:off x="7955726" y="711200"/>
            <a:ext cx="4236269" cy="0"/>
          </a:xfrm>
          <a:prstGeom prst="line">
            <a:avLst/>
          </a:prstGeom>
          <a:ln>
            <a:headEnd type="oval"/>
            <a:tailEnd type="none"/>
          </a:ln>
        </p:spPr>
        <p:style>
          <a:lnRef idx="1">
            <a:schemeClr val="accent1"/>
          </a:lnRef>
          <a:fillRef idx="0">
            <a:schemeClr val="accent1"/>
          </a:fillRef>
          <a:effectRef idx="0">
            <a:schemeClr val="accent1"/>
          </a:effectRef>
          <a:fontRef idx="minor">
            <a:schemeClr val="tx1"/>
          </a:fontRef>
        </p:style>
      </p:cxnSp>
      <p:sp>
        <p:nvSpPr>
          <p:cNvPr id="20" name="Rectangle 1"/>
          <p:cNvSpPr/>
          <p:nvPr/>
        </p:nvSpPr>
        <p:spPr>
          <a:xfrm>
            <a:off x="1146095" y="1857970"/>
            <a:ext cx="5787656" cy="4008873"/>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Times New Roman" panose="02020603050405020304" pitchFamily="18" charset="0"/>
              <a:cs typeface="Times New Roman" panose="02020603050405020304" pitchFamily="18" charset="0"/>
            </a:endParaRPr>
          </a:p>
        </p:txBody>
      </p:sp>
      <p:grpSp>
        <p:nvGrpSpPr>
          <p:cNvPr id="24" name="组合 16"/>
          <p:cNvGrpSpPr/>
          <p:nvPr/>
        </p:nvGrpSpPr>
        <p:grpSpPr>
          <a:xfrm>
            <a:off x="7226169" y="3573805"/>
            <a:ext cx="4381898" cy="3447098"/>
            <a:chOff x="874712" y="3001464"/>
            <a:chExt cx="4381898" cy="3447098"/>
          </a:xfrm>
        </p:grpSpPr>
        <p:sp>
          <p:nvSpPr>
            <p:cNvPr id="25" name="矩形 17"/>
            <p:cNvSpPr/>
            <p:nvPr/>
          </p:nvSpPr>
          <p:spPr>
            <a:xfrm>
              <a:off x="874712" y="3677812"/>
              <a:ext cx="3746631" cy="350865"/>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endParaRPr kumimoji="0" lang="zh-CN" altLang="en-US" sz="1400" b="0" i="0" u="none" strike="noStrike" kern="1200" cap="none" spc="0" normalizeH="0" baseline="0" noProof="0" dirty="0">
                <a:ln>
                  <a:noFill/>
                </a:ln>
                <a:solidFill>
                  <a:schemeClr val="bg1"/>
                </a:solidFill>
                <a:effectLst/>
                <a:uLnTx/>
                <a:uFillTx/>
                <a:latin typeface="Times New Roman" panose="02020603050405020304" pitchFamily="18" charset="0"/>
                <a:ea typeface="微软雅黑"/>
                <a:cs typeface="Times New Roman" panose="02020603050405020304" pitchFamily="18" charset="0"/>
              </a:endParaRPr>
            </a:p>
          </p:txBody>
        </p:sp>
        <p:sp>
          <p:nvSpPr>
            <p:cNvPr id="26" name="矩形 18"/>
            <p:cNvSpPr/>
            <p:nvPr/>
          </p:nvSpPr>
          <p:spPr>
            <a:xfrm>
              <a:off x="990215" y="3001464"/>
              <a:ext cx="4266395" cy="3447098"/>
            </a:xfrm>
            <a:prstGeom prst="rect">
              <a:avLst/>
            </a:prstGeom>
          </p:spPr>
          <p:txBody>
            <a:bodyPr wrap="square">
              <a:spAutoFit/>
              <a:scene3d>
                <a:camera prst="orthographicFront"/>
                <a:lightRig rig="threePt" dir="t"/>
              </a:scene3d>
              <a:sp3d contourW="12700"/>
            </a:bodyPr>
            <a:lstStyle/>
            <a:p>
              <a:pPr marL="285750" lvl="0" indent="-285750" algn="just">
                <a:buFont typeface="Wingdings" panose="05000000000000000000" pitchFamily="2" charset="2"/>
                <a:buChar char="v"/>
                <a:defRPr/>
              </a:pPr>
              <a:r>
                <a:rPr lang="en-US" altLang="zh-CN" dirty="0" err="1">
                  <a:solidFill>
                    <a:schemeClr val="bg1"/>
                  </a:solidFill>
                  <a:latin typeface="Times New Roman" panose="02020603050405020304" pitchFamily="18" charset="0"/>
                  <a:cs typeface="Times New Roman" panose="02020603050405020304" pitchFamily="18" charset="0"/>
                </a:rPr>
                <a:t>Nguyên</a:t>
              </a:r>
              <a:r>
                <a:rPr lang="en-US" altLang="zh-CN" dirty="0">
                  <a:solidFill>
                    <a:schemeClr val="bg1"/>
                  </a:solidFill>
                  <a:latin typeface="Times New Roman" panose="02020603050405020304" pitchFamily="18" charset="0"/>
                  <a:cs typeface="Times New Roman" panose="02020603050405020304" pitchFamily="18" charset="0"/>
                </a:rPr>
                <a:t> </a:t>
              </a:r>
              <a:r>
                <a:rPr lang="en-US" altLang="zh-CN" dirty="0" err="1">
                  <a:solidFill>
                    <a:schemeClr val="bg1"/>
                  </a:solidFill>
                  <a:latin typeface="Times New Roman" panose="02020603050405020304" pitchFamily="18" charset="0"/>
                  <a:cs typeface="Times New Roman" panose="02020603050405020304" pitchFamily="18" charset="0"/>
                </a:rPr>
                <a:t>phụ</a:t>
              </a:r>
              <a:r>
                <a:rPr lang="en-US" altLang="zh-CN" dirty="0">
                  <a:solidFill>
                    <a:schemeClr val="bg1"/>
                  </a:solidFill>
                  <a:latin typeface="Times New Roman" panose="02020603050405020304" pitchFamily="18" charset="0"/>
                  <a:cs typeface="Times New Roman" panose="02020603050405020304" pitchFamily="18" charset="0"/>
                </a:rPr>
                <a:t> </a:t>
              </a:r>
              <a:r>
                <a:rPr lang="en-US" altLang="zh-CN" dirty="0" err="1">
                  <a:solidFill>
                    <a:schemeClr val="bg1"/>
                  </a:solidFill>
                  <a:latin typeface="Times New Roman" panose="02020603050405020304" pitchFamily="18" charset="0"/>
                  <a:cs typeface="Times New Roman" panose="02020603050405020304" pitchFamily="18" charset="0"/>
                </a:rPr>
                <a:t>liệu</a:t>
              </a:r>
              <a:r>
                <a:rPr lang="en-US" altLang="zh-CN" dirty="0">
                  <a:solidFill>
                    <a:schemeClr val="bg1"/>
                  </a:solidFill>
                  <a:latin typeface="Times New Roman" panose="02020603050405020304" pitchFamily="18" charset="0"/>
                  <a:cs typeface="Times New Roman" panose="02020603050405020304" pitchFamily="18" charset="0"/>
                </a:rPr>
                <a:t> </a:t>
              </a:r>
              <a:r>
                <a:rPr lang="en-US" altLang="zh-CN" dirty="0" err="1">
                  <a:solidFill>
                    <a:schemeClr val="bg1"/>
                  </a:solidFill>
                  <a:latin typeface="Times New Roman" panose="02020603050405020304" pitchFamily="18" charset="0"/>
                  <a:cs typeface="Times New Roman" panose="02020603050405020304" pitchFamily="18" charset="0"/>
                </a:rPr>
                <a:t>tồn</a:t>
              </a:r>
              <a:r>
                <a:rPr lang="en-US" altLang="zh-CN" dirty="0">
                  <a:solidFill>
                    <a:schemeClr val="bg1"/>
                  </a:solidFill>
                  <a:latin typeface="Times New Roman" panose="02020603050405020304" pitchFamily="18" charset="0"/>
                  <a:cs typeface="Times New Roman" panose="02020603050405020304" pitchFamily="18" charset="0"/>
                </a:rPr>
                <a:t> </a:t>
              </a:r>
              <a:r>
                <a:rPr lang="en-US" altLang="zh-CN" dirty="0" err="1">
                  <a:solidFill>
                    <a:schemeClr val="bg1"/>
                  </a:solidFill>
                  <a:latin typeface="Times New Roman" panose="02020603050405020304" pitchFamily="18" charset="0"/>
                  <a:cs typeface="Times New Roman" panose="02020603050405020304" pitchFamily="18" charset="0"/>
                </a:rPr>
                <a:t>kho</a:t>
              </a:r>
              <a:r>
                <a:rPr lang="en-US" altLang="zh-CN" dirty="0">
                  <a:solidFill>
                    <a:schemeClr val="bg1"/>
                  </a:solidFill>
                  <a:latin typeface="Times New Roman" panose="02020603050405020304" pitchFamily="18" charset="0"/>
                  <a:cs typeface="Times New Roman" panose="02020603050405020304" pitchFamily="18" charset="0"/>
                </a:rPr>
                <a:t> </a:t>
              </a:r>
              <a:r>
                <a:rPr lang="en-US" altLang="zh-CN" dirty="0" err="1">
                  <a:solidFill>
                    <a:schemeClr val="bg1"/>
                  </a:solidFill>
                  <a:latin typeface="Times New Roman" panose="02020603050405020304" pitchFamily="18" charset="0"/>
                  <a:cs typeface="Times New Roman" panose="02020603050405020304" pitchFamily="18" charset="0"/>
                </a:rPr>
                <a:t>chính</a:t>
              </a:r>
              <a:r>
                <a:rPr lang="en-US" altLang="zh-CN" dirty="0">
                  <a:solidFill>
                    <a:schemeClr val="bg1"/>
                  </a:solidFill>
                  <a:latin typeface="Times New Roman" panose="02020603050405020304" pitchFamily="18" charset="0"/>
                  <a:cs typeface="Times New Roman" panose="02020603050405020304" pitchFamily="18" charset="0"/>
                </a:rPr>
                <a:t> </a:t>
              </a:r>
              <a:r>
                <a:rPr lang="en-US" altLang="zh-CN" dirty="0" err="1">
                  <a:solidFill>
                    <a:schemeClr val="bg1"/>
                  </a:solidFill>
                  <a:latin typeface="Times New Roman" panose="02020603050405020304" pitchFamily="18" charset="0"/>
                  <a:cs typeface="Times New Roman" panose="02020603050405020304" pitchFamily="18" charset="0"/>
                </a:rPr>
                <a:t>tại</a:t>
              </a:r>
              <a:r>
                <a:rPr lang="en-US" altLang="zh-CN" dirty="0">
                  <a:solidFill>
                    <a:schemeClr val="bg1"/>
                  </a:solidFill>
                  <a:latin typeface="Times New Roman" panose="02020603050405020304" pitchFamily="18" charset="0"/>
                  <a:cs typeface="Times New Roman" panose="02020603050405020304" pitchFamily="18" charset="0"/>
                </a:rPr>
                <a:t> </a:t>
              </a:r>
              <a:r>
                <a:rPr lang="en-US" altLang="zh-CN" dirty="0" err="1">
                  <a:solidFill>
                    <a:schemeClr val="bg1"/>
                  </a:solidFill>
                  <a:latin typeface="Times New Roman" panose="02020603050405020304" pitchFamily="18" charset="0"/>
                  <a:cs typeface="Times New Roman" panose="02020603050405020304" pitchFamily="18" charset="0"/>
                </a:rPr>
                <a:t>Nhà</a:t>
              </a:r>
              <a:r>
                <a:rPr lang="en-US" altLang="zh-CN" dirty="0">
                  <a:solidFill>
                    <a:schemeClr val="bg1"/>
                  </a:solidFill>
                  <a:latin typeface="Times New Roman" panose="02020603050405020304" pitchFamily="18" charset="0"/>
                  <a:cs typeface="Times New Roman" panose="02020603050405020304" pitchFamily="18" charset="0"/>
                </a:rPr>
                <a:t> </a:t>
              </a:r>
              <a:r>
                <a:rPr lang="en-US" altLang="zh-CN" dirty="0" err="1">
                  <a:solidFill>
                    <a:schemeClr val="bg1"/>
                  </a:solidFill>
                  <a:latin typeface="Times New Roman" panose="02020603050405020304" pitchFamily="18" charset="0"/>
                  <a:cs typeface="Times New Roman" panose="02020603050405020304" pitchFamily="18" charset="0"/>
                </a:rPr>
                <a:t>cung</a:t>
              </a:r>
              <a:r>
                <a:rPr lang="en-US" altLang="zh-CN" dirty="0">
                  <a:solidFill>
                    <a:schemeClr val="bg1"/>
                  </a:solidFill>
                  <a:latin typeface="Times New Roman" panose="02020603050405020304" pitchFamily="18" charset="0"/>
                  <a:cs typeface="Times New Roman" panose="02020603050405020304" pitchFamily="18" charset="0"/>
                </a:rPr>
                <a:t> </a:t>
              </a:r>
              <a:r>
                <a:rPr lang="en-US" altLang="zh-CN" dirty="0" err="1">
                  <a:solidFill>
                    <a:schemeClr val="bg1"/>
                  </a:solidFill>
                  <a:latin typeface="Times New Roman" panose="02020603050405020304" pitchFamily="18" charset="0"/>
                  <a:cs typeface="Times New Roman" panose="02020603050405020304" pitchFamily="18" charset="0"/>
                </a:rPr>
                <a:t>cấp</a:t>
              </a:r>
              <a:endParaRPr lang="en-US" altLang="zh-CN" dirty="0">
                <a:solidFill>
                  <a:schemeClr val="bg1"/>
                </a:solidFill>
                <a:latin typeface="Times New Roman" panose="02020603050405020304" pitchFamily="18" charset="0"/>
                <a:cs typeface="Times New Roman" panose="02020603050405020304" pitchFamily="18" charset="0"/>
              </a:endParaRPr>
            </a:p>
            <a:p>
              <a:pPr marL="285750" lvl="0" indent="-285750" algn="just">
                <a:buFont typeface="Wingdings" panose="05000000000000000000" pitchFamily="2" charset="2"/>
                <a:buChar char="v"/>
                <a:defRPr/>
              </a:pPr>
              <a:r>
                <a:rPr lang="en-US" altLang="zh-CN" dirty="0" err="1">
                  <a:solidFill>
                    <a:schemeClr val="bg1"/>
                  </a:solidFill>
                  <a:latin typeface="Times New Roman" panose="02020603050405020304" pitchFamily="18" charset="0"/>
                  <a:cs typeface="Times New Roman" panose="02020603050405020304" pitchFamily="18" charset="0"/>
                </a:rPr>
                <a:t>Thành</a:t>
              </a:r>
              <a:r>
                <a:rPr lang="en-US" altLang="zh-CN" dirty="0">
                  <a:solidFill>
                    <a:schemeClr val="bg1"/>
                  </a:solidFill>
                  <a:latin typeface="Times New Roman" panose="02020603050405020304" pitchFamily="18" charset="0"/>
                  <a:cs typeface="Times New Roman" panose="02020603050405020304" pitchFamily="18" charset="0"/>
                </a:rPr>
                <a:t> </a:t>
              </a:r>
              <a:r>
                <a:rPr lang="en-US" altLang="zh-CN" dirty="0" err="1">
                  <a:solidFill>
                    <a:schemeClr val="bg1"/>
                  </a:solidFill>
                  <a:latin typeface="Times New Roman" panose="02020603050405020304" pitchFamily="18" charset="0"/>
                  <a:cs typeface="Times New Roman" panose="02020603050405020304" pitchFamily="18" charset="0"/>
                </a:rPr>
                <a:t>phẩm</a:t>
              </a:r>
              <a:r>
                <a:rPr lang="en-US" altLang="zh-CN" dirty="0">
                  <a:solidFill>
                    <a:schemeClr val="bg1"/>
                  </a:solidFill>
                  <a:latin typeface="Times New Roman" panose="02020603050405020304" pitchFamily="18" charset="0"/>
                  <a:cs typeface="Times New Roman" panose="02020603050405020304" pitchFamily="18" charset="0"/>
                </a:rPr>
                <a:t> </a:t>
              </a:r>
              <a:r>
                <a:rPr lang="en-US" altLang="zh-CN" dirty="0" err="1">
                  <a:solidFill>
                    <a:schemeClr val="bg1"/>
                  </a:solidFill>
                  <a:latin typeface="Times New Roman" panose="02020603050405020304" pitchFamily="18" charset="0"/>
                  <a:cs typeface="Times New Roman" panose="02020603050405020304" pitchFamily="18" charset="0"/>
                </a:rPr>
                <a:t>tồn</a:t>
              </a:r>
              <a:r>
                <a:rPr lang="en-US" altLang="zh-CN" dirty="0">
                  <a:solidFill>
                    <a:schemeClr val="bg1"/>
                  </a:solidFill>
                  <a:latin typeface="Times New Roman" panose="02020603050405020304" pitchFamily="18" charset="0"/>
                  <a:cs typeface="Times New Roman" panose="02020603050405020304" pitchFamily="18" charset="0"/>
                </a:rPr>
                <a:t> </a:t>
              </a:r>
              <a:r>
                <a:rPr lang="en-US" altLang="zh-CN" dirty="0" err="1">
                  <a:solidFill>
                    <a:schemeClr val="bg1"/>
                  </a:solidFill>
                  <a:latin typeface="Times New Roman" panose="02020603050405020304" pitchFamily="18" charset="0"/>
                  <a:cs typeface="Times New Roman" panose="02020603050405020304" pitchFamily="18" charset="0"/>
                </a:rPr>
                <a:t>kho</a:t>
              </a:r>
              <a:r>
                <a:rPr lang="en-US" altLang="zh-CN" dirty="0">
                  <a:solidFill>
                    <a:schemeClr val="bg1"/>
                  </a:solidFill>
                  <a:latin typeface="Times New Roman" panose="02020603050405020304" pitchFamily="18" charset="0"/>
                  <a:cs typeface="Times New Roman" panose="02020603050405020304" pitchFamily="18" charset="0"/>
                </a:rPr>
                <a:t> </a:t>
              </a:r>
              <a:r>
                <a:rPr lang="en-US" altLang="zh-CN" dirty="0" err="1">
                  <a:solidFill>
                    <a:schemeClr val="bg1"/>
                  </a:solidFill>
                  <a:latin typeface="Times New Roman" panose="02020603050405020304" pitchFamily="18" charset="0"/>
                  <a:cs typeface="Times New Roman" panose="02020603050405020304" pitchFamily="18" charset="0"/>
                </a:rPr>
                <a:t>chính</a:t>
              </a:r>
              <a:r>
                <a:rPr lang="en-US" altLang="zh-CN" dirty="0">
                  <a:solidFill>
                    <a:schemeClr val="bg1"/>
                  </a:solidFill>
                  <a:latin typeface="Times New Roman" panose="02020603050405020304" pitchFamily="18" charset="0"/>
                  <a:cs typeface="Times New Roman" panose="02020603050405020304" pitchFamily="18" charset="0"/>
                </a:rPr>
                <a:t> </a:t>
              </a:r>
              <a:r>
                <a:rPr lang="en-US" altLang="zh-CN" dirty="0" err="1">
                  <a:solidFill>
                    <a:schemeClr val="bg1"/>
                  </a:solidFill>
                  <a:latin typeface="Times New Roman" panose="02020603050405020304" pitchFamily="18" charset="0"/>
                  <a:cs typeface="Times New Roman" panose="02020603050405020304" pitchFamily="18" charset="0"/>
                </a:rPr>
                <a:t>tại</a:t>
              </a:r>
              <a:r>
                <a:rPr lang="en-US" altLang="zh-CN" dirty="0">
                  <a:solidFill>
                    <a:schemeClr val="bg1"/>
                  </a:solidFill>
                  <a:latin typeface="Times New Roman" panose="02020603050405020304" pitchFamily="18" charset="0"/>
                  <a:cs typeface="Times New Roman" panose="02020603050405020304" pitchFamily="18" charset="0"/>
                </a:rPr>
                <a:t> Kho </a:t>
              </a:r>
              <a:r>
                <a:rPr lang="en-US" altLang="zh-CN" dirty="0" err="1">
                  <a:solidFill>
                    <a:schemeClr val="bg1"/>
                  </a:solidFill>
                  <a:latin typeface="Times New Roman" panose="02020603050405020304" pitchFamily="18" charset="0"/>
                  <a:cs typeface="Times New Roman" panose="02020603050405020304" pitchFamily="18" charset="0"/>
                </a:rPr>
                <a:t>của</a:t>
              </a:r>
              <a:r>
                <a:rPr lang="en-US" altLang="zh-CN" dirty="0">
                  <a:solidFill>
                    <a:schemeClr val="bg1"/>
                  </a:solidFill>
                  <a:latin typeface="Times New Roman" panose="02020603050405020304" pitchFamily="18" charset="0"/>
                  <a:cs typeface="Times New Roman" panose="02020603050405020304" pitchFamily="18" charset="0"/>
                </a:rPr>
                <a:t> </a:t>
              </a:r>
              <a:r>
                <a:rPr lang="en-US" altLang="zh-CN" dirty="0" err="1">
                  <a:solidFill>
                    <a:schemeClr val="bg1"/>
                  </a:solidFill>
                  <a:latin typeface="Times New Roman" panose="02020603050405020304" pitchFamily="18" charset="0"/>
                  <a:cs typeface="Times New Roman" panose="02020603050405020304" pitchFamily="18" charset="0"/>
                </a:rPr>
                <a:t>khách</a:t>
              </a:r>
              <a:r>
                <a:rPr lang="en-US" altLang="zh-CN" dirty="0">
                  <a:solidFill>
                    <a:schemeClr val="bg1"/>
                  </a:solidFill>
                  <a:latin typeface="Times New Roman" panose="02020603050405020304" pitchFamily="18" charset="0"/>
                  <a:cs typeface="Times New Roman" panose="02020603050405020304" pitchFamily="18" charset="0"/>
                </a:rPr>
                <a:t> </a:t>
              </a:r>
              <a:r>
                <a:rPr lang="en-US" altLang="zh-CN" dirty="0" err="1">
                  <a:solidFill>
                    <a:schemeClr val="bg1"/>
                  </a:solidFill>
                  <a:latin typeface="Times New Roman" panose="02020603050405020304" pitchFamily="18" charset="0"/>
                  <a:cs typeface="Times New Roman" panose="02020603050405020304" pitchFamily="18" charset="0"/>
                </a:rPr>
                <a:t>hàng</a:t>
              </a:r>
              <a:r>
                <a:rPr lang="en-US" altLang="zh-CN" dirty="0" smtClean="0">
                  <a:solidFill>
                    <a:schemeClr val="bg1"/>
                  </a:solidFill>
                  <a:latin typeface="Times New Roman" panose="02020603050405020304" pitchFamily="18" charset="0"/>
                  <a:cs typeface="Times New Roman" panose="02020603050405020304" pitchFamily="18" charset="0"/>
                </a:rPr>
                <a:t>.</a:t>
              </a:r>
            </a:p>
            <a:p>
              <a:pPr marL="285750" indent="-285750">
                <a:spcAft>
                  <a:spcPts val="800"/>
                </a:spcAft>
                <a:buFont typeface="Wingdings" panose="05000000000000000000" pitchFamily="2" charset="2"/>
                <a:buChar char="v"/>
              </a:pPr>
              <a:r>
                <a:rPr lang="en-GB"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Tại</a:t>
              </a:r>
              <a:r>
                <a:rPr lang="en-GB"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GB"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công</a:t>
              </a:r>
              <a:r>
                <a:rPr lang="en-GB"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ty </a:t>
              </a:r>
              <a:r>
                <a:rPr lang="en-GB"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Hòa</a:t>
              </a:r>
              <a:r>
                <a:rPr lang="en-GB"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GB"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Thọ</a:t>
              </a:r>
              <a:endParaRPr lang="en-GB"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marL="285750" indent="-285750">
                <a:spcAft>
                  <a:spcPts val="800"/>
                </a:spcAft>
                <a:buFont typeface="Arial" panose="020B0604020202020204" pitchFamily="34" charset="0"/>
                <a:buChar char="•"/>
              </a:pPr>
              <a:r>
                <a:rPr lang="vi-VN"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Đầu </a:t>
              </a:r>
              <a:r>
                <a:rPr lang="vi-V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vào nguyên phụ liệu nhập </a:t>
              </a:r>
              <a:r>
                <a:rPr lang="vi-VN"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vào </a:t>
              </a:r>
              <a:r>
                <a:rPr lang="vi-V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kho nguyên phụ liệu</a:t>
              </a:r>
              <a:endParaRPr lang="en-GB"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marL="285750" indent="-285750">
                <a:spcAft>
                  <a:spcPts val="800"/>
                </a:spcAft>
                <a:buFont typeface="Arial" panose="020B0604020202020204" pitchFamily="34" charset="0"/>
                <a:buChar char="•"/>
              </a:pPr>
              <a:r>
                <a:rPr lang="en-GB"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Đầu</a:t>
              </a:r>
              <a:r>
                <a:rPr lang="en-GB"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GB"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ra</a:t>
              </a:r>
              <a:r>
                <a:rPr lang="en-GB"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GB"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thành</a:t>
              </a:r>
              <a:r>
                <a:rPr lang="en-GB"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GB"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phẩm</a:t>
              </a:r>
              <a:r>
                <a:rPr lang="en-GB"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vi-V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tồn kho tại kho thành phẩm của nhà máy sản xuất thành phẩm đó.</a:t>
              </a:r>
              <a:endParaRPr lang="en-GB"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lvl="0" algn="just">
                <a:defRPr/>
              </a:pPr>
              <a:endParaRPr lang="en-US" altLang="zh-CN" dirty="0">
                <a:solidFill>
                  <a:schemeClr val="bg1"/>
                </a:solidFill>
                <a:latin typeface="Times New Roman" panose="02020603050405020304" pitchFamily="18" charset="0"/>
                <a:cs typeface="Times New Roman" panose="02020603050405020304" pitchFamily="18" charset="0"/>
              </a:endParaRPr>
            </a:p>
          </p:txBody>
        </p:sp>
      </p:grpSp>
      <p:pic>
        <p:nvPicPr>
          <p:cNvPr id="4" name="Picture Placeholder 3"/>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3860" r="7550"/>
          <a:stretch/>
        </p:blipFill>
        <p:spPr>
          <a:xfrm>
            <a:off x="1452230" y="1667722"/>
            <a:ext cx="5690936" cy="3953432"/>
          </a:xfrm>
        </p:spPr>
      </p:pic>
      <p:grpSp>
        <p:nvGrpSpPr>
          <p:cNvPr id="36" name="组合 23"/>
          <p:cNvGrpSpPr/>
          <p:nvPr/>
        </p:nvGrpSpPr>
        <p:grpSpPr>
          <a:xfrm>
            <a:off x="5319823" y="2893724"/>
            <a:ext cx="5805377" cy="525907"/>
            <a:chOff x="5240528" y="3131693"/>
            <a:chExt cx="5805377" cy="852662"/>
          </a:xfrm>
        </p:grpSpPr>
        <p:sp>
          <p:nvSpPr>
            <p:cNvPr id="37" name="Rectangle 36"/>
            <p:cNvSpPr/>
            <p:nvPr/>
          </p:nvSpPr>
          <p:spPr>
            <a:xfrm>
              <a:off x="5240528" y="3131693"/>
              <a:ext cx="5805377" cy="852662"/>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Times New Roman" panose="02020603050405020304" pitchFamily="18" charset="0"/>
                <a:cs typeface="Times New Roman" panose="02020603050405020304" pitchFamily="18" charset="0"/>
              </a:endParaRPr>
            </a:p>
          </p:txBody>
        </p:sp>
        <p:sp>
          <p:nvSpPr>
            <p:cNvPr id="38" name="矩形 21"/>
            <p:cNvSpPr/>
            <p:nvPr/>
          </p:nvSpPr>
          <p:spPr>
            <a:xfrm>
              <a:off x="5516545" y="3253324"/>
              <a:ext cx="5141722" cy="641635"/>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US" altLang="zh-CN" b="1" i="0" u="none" strike="noStrike" kern="1200" cap="none" spc="0" normalizeH="0" baseline="0" noProof="0" dirty="0" smtClean="0">
                  <a:ln>
                    <a:noFill/>
                  </a:ln>
                  <a:solidFill>
                    <a:schemeClr val="bg1"/>
                  </a:solidFill>
                  <a:effectLst/>
                  <a:uLnTx/>
                  <a:uFillTx/>
                  <a:latin typeface="Times New Roman" panose="02020603050405020304" pitchFamily="18" charset="0"/>
                  <a:ea typeface="微软雅黑"/>
                  <a:cs typeface="Times New Roman" panose="02020603050405020304" pitchFamily="18" charset="0"/>
                </a:rPr>
                <a:t>TỒN</a:t>
              </a:r>
              <a:r>
                <a:rPr kumimoji="0" lang="en-US" altLang="zh-CN" b="1" i="0" u="none" strike="noStrike" kern="1200" cap="none" spc="0" normalizeH="0" noProof="0" dirty="0" smtClean="0">
                  <a:ln>
                    <a:noFill/>
                  </a:ln>
                  <a:solidFill>
                    <a:schemeClr val="bg1"/>
                  </a:solidFill>
                  <a:effectLst/>
                  <a:uLnTx/>
                  <a:uFillTx/>
                  <a:latin typeface="Times New Roman" panose="02020603050405020304" pitchFamily="18" charset="0"/>
                  <a:ea typeface="微软雅黑"/>
                  <a:cs typeface="Times New Roman" panose="02020603050405020304" pitchFamily="18" charset="0"/>
                </a:rPr>
                <a:t> KHO</a:t>
              </a:r>
              <a:endParaRPr kumimoji="0" lang="zh-CN" altLang="en-US" b="1" i="0" u="none" strike="noStrike" kern="1200" cap="none" spc="0" normalizeH="0" baseline="0" noProof="0" dirty="0">
                <a:ln>
                  <a:noFill/>
                </a:ln>
                <a:solidFill>
                  <a:schemeClr val="bg1"/>
                </a:solidFill>
                <a:effectLst/>
                <a:uLnTx/>
                <a:uFillTx/>
                <a:latin typeface="Times New Roman" panose="02020603050405020304" pitchFamily="18" charset="0"/>
                <a:ea typeface="微软雅黑"/>
                <a:cs typeface="Times New Roman" panose="02020603050405020304" pitchFamily="18" charset="0"/>
              </a:endParaRPr>
            </a:p>
          </p:txBody>
        </p:sp>
      </p:grpSp>
    </p:spTree>
    <p:extLst>
      <p:ext uri="{BB962C8B-B14F-4D97-AF65-F5344CB8AC3E}">
        <p14:creationId xmlns:p14="http://schemas.microsoft.com/office/powerpoint/2010/main" val="386602933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1000" fill="hold"/>
                                        <p:tgtEl>
                                          <p:spTgt spid="20"/>
                                        </p:tgtEl>
                                        <p:attrNameLst>
                                          <p:attrName>ppt_w</p:attrName>
                                        </p:attrNameLst>
                                      </p:cBhvr>
                                      <p:tavLst>
                                        <p:tav tm="0">
                                          <p:val>
                                            <p:fltVal val="0"/>
                                          </p:val>
                                        </p:tav>
                                        <p:tav tm="100000">
                                          <p:val>
                                            <p:strVal val="#ppt_w"/>
                                          </p:val>
                                        </p:tav>
                                      </p:tavLst>
                                    </p:anim>
                                    <p:anim calcmode="lin" valueType="num">
                                      <p:cBhvr>
                                        <p:cTn id="8" dur="1000" fill="hold"/>
                                        <p:tgtEl>
                                          <p:spTgt spid="20"/>
                                        </p:tgtEl>
                                        <p:attrNameLst>
                                          <p:attrName>ppt_h</p:attrName>
                                        </p:attrNameLst>
                                      </p:cBhvr>
                                      <p:tavLst>
                                        <p:tav tm="0">
                                          <p:val>
                                            <p:fltVal val="0"/>
                                          </p:val>
                                        </p:tav>
                                        <p:tav tm="100000">
                                          <p:val>
                                            <p:strVal val="#ppt_h"/>
                                          </p:val>
                                        </p:tav>
                                      </p:tavLst>
                                    </p:anim>
                                    <p:anim calcmode="lin" valueType="num">
                                      <p:cBhvr>
                                        <p:cTn id="9" dur="1000" fill="hold"/>
                                        <p:tgtEl>
                                          <p:spTgt spid="20"/>
                                        </p:tgtEl>
                                        <p:attrNameLst>
                                          <p:attrName>style.rotation</p:attrName>
                                        </p:attrNameLst>
                                      </p:cBhvr>
                                      <p:tavLst>
                                        <p:tav tm="0">
                                          <p:val>
                                            <p:fltVal val="90"/>
                                          </p:val>
                                        </p:tav>
                                        <p:tav tm="100000">
                                          <p:val>
                                            <p:fltVal val="0"/>
                                          </p:val>
                                        </p:tav>
                                      </p:tavLst>
                                    </p:anim>
                                    <p:animEffect transition="in" filter="fade">
                                      <p:cBhvr>
                                        <p:cTn id="10" dur="1000"/>
                                        <p:tgtEl>
                                          <p:spTgt spid="20"/>
                                        </p:tgtEl>
                                      </p:cBhvr>
                                    </p:animEffect>
                                  </p:childTnLst>
                                </p:cTn>
                              </p:par>
                            </p:childTnLst>
                          </p:cTn>
                        </p:par>
                        <p:par>
                          <p:cTn id="11" fill="hold">
                            <p:stCondLst>
                              <p:cond delay="1000"/>
                            </p:stCondLst>
                            <p:childTnLst>
                              <p:par>
                                <p:cTn id="12" presetID="31" presetClass="entr" presetSubtype="0" fill="hold"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1000" fill="hold"/>
                                        <p:tgtEl>
                                          <p:spTgt spid="4"/>
                                        </p:tgtEl>
                                        <p:attrNameLst>
                                          <p:attrName>ppt_w</p:attrName>
                                        </p:attrNameLst>
                                      </p:cBhvr>
                                      <p:tavLst>
                                        <p:tav tm="0">
                                          <p:val>
                                            <p:fltVal val="0"/>
                                          </p:val>
                                        </p:tav>
                                        <p:tav tm="100000">
                                          <p:val>
                                            <p:strVal val="#ppt_w"/>
                                          </p:val>
                                        </p:tav>
                                      </p:tavLst>
                                    </p:anim>
                                    <p:anim calcmode="lin" valueType="num">
                                      <p:cBhvr>
                                        <p:cTn id="15" dur="1000" fill="hold"/>
                                        <p:tgtEl>
                                          <p:spTgt spid="4"/>
                                        </p:tgtEl>
                                        <p:attrNameLst>
                                          <p:attrName>ppt_h</p:attrName>
                                        </p:attrNameLst>
                                      </p:cBhvr>
                                      <p:tavLst>
                                        <p:tav tm="0">
                                          <p:val>
                                            <p:fltVal val="0"/>
                                          </p:val>
                                        </p:tav>
                                        <p:tav tm="100000">
                                          <p:val>
                                            <p:strVal val="#ppt_h"/>
                                          </p:val>
                                        </p:tav>
                                      </p:tavLst>
                                    </p:anim>
                                    <p:anim calcmode="lin" valueType="num">
                                      <p:cBhvr>
                                        <p:cTn id="16" dur="1000" fill="hold"/>
                                        <p:tgtEl>
                                          <p:spTgt spid="4"/>
                                        </p:tgtEl>
                                        <p:attrNameLst>
                                          <p:attrName>style.rotation</p:attrName>
                                        </p:attrNameLst>
                                      </p:cBhvr>
                                      <p:tavLst>
                                        <p:tav tm="0">
                                          <p:val>
                                            <p:fltVal val="90"/>
                                          </p:val>
                                        </p:tav>
                                        <p:tav tm="100000">
                                          <p:val>
                                            <p:fltVal val="0"/>
                                          </p:val>
                                        </p:tav>
                                      </p:tavLst>
                                    </p:anim>
                                    <p:animEffect transition="in" filter="fade">
                                      <p:cBhvr>
                                        <p:cTn id="17" dur="1000"/>
                                        <p:tgtEl>
                                          <p:spTgt spid="4"/>
                                        </p:tgtEl>
                                      </p:cBhvr>
                                    </p:animEffect>
                                  </p:childTnLst>
                                </p:cTn>
                              </p:par>
                            </p:childTnLst>
                          </p:cTn>
                        </p:par>
                        <p:par>
                          <p:cTn id="18" fill="hold">
                            <p:stCondLst>
                              <p:cond delay="2000"/>
                            </p:stCondLst>
                            <p:childTnLst>
                              <p:par>
                                <p:cTn id="19" presetID="2" presetClass="entr" presetSubtype="2" fill="hold" nodeType="afterEffect">
                                  <p:stCondLst>
                                    <p:cond delay="0"/>
                                  </p:stCondLst>
                                  <p:childTnLst>
                                    <p:set>
                                      <p:cBhvr>
                                        <p:cTn id="20" dur="1" fill="hold">
                                          <p:stCondLst>
                                            <p:cond delay="0"/>
                                          </p:stCondLst>
                                        </p:cTn>
                                        <p:tgtEl>
                                          <p:spTgt spid="36"/>
                                        </p:tgtEl>
                                        <p:attrNameLst>
                                          <p:attrName>style.visibility</p:attrName>
                                        </p:attrNameLst>
                                      </p:cBhvr>
                                      <p:to>
                                        <p:strVal val="visible"/>
                                      </p:to>
                                    </p:set>
                                    <p:anim calcmode="lin" valueType="num">
                                      <p:cBhvr additive="base">
                                        <p:cTn id="21" dur="500" fill="hold"/>
                                        <p:tgtEl>
                                          <p:spTgt spid="36"/>
                                        </p:tgtEl>
                                        <p:attrNameLst>
                                          <p:attrName>ppt_x</p:attrName>
                                        </p:attrNameLst>
                                      </p:cBhvr>
                                      <p:tavLst>
                                        <p:tav tm="0">
                                          <p:val>
                                            <p:strVal val="1+#ppt_w/2"/>
                                          </p:val>
                                        </p:tav>
                                        <p:tav tm="100000">
                                          <p:val>
                                            <p:strVal val="#ppt_x"/>
                                          </p:val>
                                        </p:tav>
                                      </p:tavLst>
                                    </p:anim>
                                    <p:anim calcmode="lin" valueType="num">
                                      <p:cBhvr additive="base">
                                        <p:cTn id="22" dur="500" fill="hold"/>
                                        <p:tgtEl>
                                          <p:spTgt spid="36"/>
                                        </p:tgtEl>
                                        <p:attrNameLst>
                                          <p:attrName>ppt_y</p:attrName>
                                        </p:attrNameLst>
                                      </p:cBhvr>
                                      <p:tavLst>
                                        <p:tav tm="0">
                                          <p:val>
                                            <p:strVal val="#ppt_y"/>
                                          </p:val>
                                        </p:tav>
                                        <p:tav tm="100000">
                                          <p:val>
                                            <p:strVal val="#ppt_y"/>
                                          </p:val>
                                        </p:tav>
                                      </p:tavLst>
                                    </p:anim>
                                  </p:childTnLst>
                                </p:cTn>
                              </p:par>
                            </p:childTnLst>
                          </p:cTn>
                        </p:par>
                        <p:par>
                          <p:cTn id="23" fill="hold">
                            <p:stCondLst>
                              <p:cond delay="2500"/>
                            </p:stCondLst>
                            <p:childTnLst>
                              <p:par>
                                <p:cTn id="24" presetID="31" presetClass="entr" presetSubtype="0" fill="hold" nodeType="afterEffect">
                                  <p:stCondLst>
                                    <p:cond delay="0"/>
                                  </p:stCondLst>
                                  <p:childTnLst>
                                    <p:set>
                                      <p:cBhvr>
                                        <p:cTn id="25" dur="1" fill="hold">
                                          <p:stCondLst>
                                            <p:cond delay="0"/>
                                          </p:stCondLst>
                                        </p:cTn>
                                        <p:tgtEl>
                                          <p:spTgt spid="24"/>
                                        </p:tgtEl>
                                        <p:attrNameLst>
                                          <p:attrName>style.visibility</p:attrName>
                                        </p:attrNameLst>
                                      </p:cBhvr>
                                      <p:to>
                                        <p:strVal val="visible"/>
                                      </p:to>
                                    </p:set>
                                    <p:anim calcmode="lin" valueType="num">
                                      <p:cBhvr>
                                        <p:cTn id="26" dur="1000" fill="hold"/>
                                        <p:tgtEl>
                                          <p:spTgt spid="24"/>
                                        </p:tgtEl>
                                        <p:attrNameLst>
                                          <p:attrName>ppt_w</p:attrName>
                                        </p:attrNameLst>
                                      </p:cBhvr>
                                      <p:tavLst>
                                        <p:tav tm="0">
                                          <p:val>
                                            <p:fltVal val="0"/>
                                          </p:val>
                                        </p:tav>
                                        <p:tav tm="100000">
                                          <p:val>
                                            <p:strVal val="#ppt_w"/>
                                          </p:val>
                                        </p:tav>
                                      </p:tavLst>
                                    </p:anim>
                                    <p:anim calcmode="lin" valueType="num">
                                      <p:cBhvr>
                                        <p:cTn id="27" dur="1000" fill="hold"/>
                                        <p:tgtEl>
                                          <p:spTgt spid="24"/>
                                        </p:tgtEl>
                                        <p:attrNameLst>
                                          <p:attrName>ppt_h</p:attrName>
                                        </p:attrNameLst>
                                      </p:cBhvr>
                                      <p:tavLst>
                                        <p:tav tm="0">
                                          <p:val>
                                            <p:fltVal val="0"/>
                                          </p:val>
                                        </p:tav>
                                        <p:tav tm="100000">
                                          <p:val>
                                            <p:strVal val="#ppt_h"/>
                                          </p:val>
                                        </p:tav>
                                      </p:tavLst>
                                    </p:anim>
                                    <p:anim calcmode="lin" valueType="num">
                                      <p:cBhvr>
                                        <p:cTn id="28" dur="1000" fill="hold"/>
                                        <p:tgtEl>
                                          <p:spTgt spid="24"/>
                                        </p:tgtEl>
                                        <p:attrNameLst>
                                          <p:attrName>style.rotation</p:attrName>
                                        </p:attrNameLst>
                                      </p:cBhvr>
                                      <p:tavLst>
                                        <p:tav tm="0">
                                          <p:val>
                                            <p:fltVal val="90"/>
                                          </p:val>
                                        </p:tav>
                                        <p:tav tm="100000">
                                          <p:val>
                                            <p:fltVal val="0"/>
                                          </p:val>
                                        </p:tav>
                                      </p:tavLst>
                                    </p:anim>
                                    <p:animEffect transition="in" filter="fade">
                                      <p:cBhvr>
                                        <p:cTn id="29" dur="10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文本框 10"/>
          <p:cNvSpPr txBox="1"/>
          <p:nvPr/>
        </p:nvSpPr>
        <p:spPr>
          <a:xfrm>
            <a:off x="4173074" y="495756"/>
            <a:ext cx="3845847" cy="430887"/>
          </a:xfrm>
          <a:prstGeom prst="rect">
            <a:avLst/>
          </a:prstGeom>
          <a:noFill/>
        </p:spPr>
        <p:txBody>
          <a:bodyPr wrap="square" rtlCol="0">
            <a:spAutoFit/>
            <a:scene3d>
              <a:camera prst="orthographicFront"/>
              <a:lightRig rig="threePt" dir="t"/>
            </a:scene3d>
            <a:sp3d contourW="12700"/>
          </a:bodyPr>
          <a:lstStyle/>
          <a:p>
            <a:pPr algn="ctr"/>
            <a:r>
              <a:rPr lang="en-US" altLang="zh-CN" sz="2200" b="1" dirty="0" smtClean="0">
                <a:solidFill>
                  <a:schemeClr val="accent1"/>
                </a:solidFill>
                <a:latin typeface="Times New Roman" panose="02020603050405020304" pitchFamily="18" charset="0"/>
                <a:ea typeface="+mj-ea"/>
                <a:cs typeface="Times New Roman" panose="02020603050405020304" pitchFamily="18" charset="0"/>
              </a:rPr>
              <a:t>MÔ TẢ CÁC THÀNH PHẦN</a:t>
            </a:r>
            <a:endParaRPr lang="zh-CN" altLang="en-US" sz="2200" b="1" dirty="0">
              <a:solidFill>
                <a:schemeClr val="accent1"/>
              </a:solidFill>
              <a:latin typeface="Times New Roman" panose="02020603050405020304" pitchFamily="18" charset="0"/>
              <a:ea typeface="+mj-ea"/>
              <a:cs typeface="Times New Roman" panose="02020603050405020304" pitchFamily="18" charset="0"/>
            </a:endParaRPr>
          </a:p>
        </p:txBody>
      </p:sp>
      <p:cxnSp>
        <p:nvCxnSpPr>
          <p:cNvPr id="30" name="直接连接符 12"/>
          <p:cNvCxnSpPr/>
          <p:nvPr/>
        </p:nvCxnSpPr>
        <p:spPr>
          <a:xfrm>
            <a:off x="0" y="711200"/>
            <a:ext cx="423626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31" name="直接连接符 13"/>
          <p:cNvCxnSpPr/>
          <p:nvPr/>
        </p:nvCxnSpPr>
        <p:spPr>
          <a:xfrm>
            <a:off x="7955726" y="711200"/>
            <a:ext cx="4236269" cy="0"/>
          </a:xfrm>
          <a:prstGeom prst="line">
            <a:avLst/>
          </a:prstGeom>
          <a:ln>
            <a:headEnd type="oval"/>
            <a:tailEnd type="none"/>
          </a:ln>
        </p:spPr>
        <p:style>
          <a:lnRef idx="1">
            <a:schemeClr val="accent1"/>
          </a:lnRef>
          <a:fillRef idx="0">
            <a:schemeClr val="accent1"/>
          </a:fillRef>
          <a:effectRef idx="0">
            <a:schemeClr val="accent1"/>
          </a:effectRef>
          <a:fontRef idx="minor">
            <a:schemeClr val="tx1"/>
          </a:fontRef>
        </p:style>
      </p:cxnSp>
      <p:sp>
        <p:nvSpPr>
          <p:cNvPr id="25" name="矩形 17"/>
          <p:cNvSpPr/>
          <p:nvPr/>
        </p:nvSpPr>
        <p:spPr>
          <a:xfrm>
            <a:off x="7226169" y="4250153"/>
            <a:ext cx="3746631" cy="350865"/>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endParaRPr kumimoji="0" lang="zh-CN" altLang="en-US" sz="1400" b="0" i="0" u="none" strike="noStrike" kern="1200" cap="none" spc="0" normalizeH="0" baseline="0" noProof="0" dirty="0">
              <a:ln>
                <a:noFill/>
              </a:ln>
              <a:solidFill>
                <a:schemeClr val="bg1"/>
              </a:solidFill>
              <a:effectLst/>
              <a:uLnTx/>
              <a:uFillTx/>
              <a:latin typeface="Times New Roman" panose="02020603050405020304" pitchFamily="18" charset="0"/>
              <a:ea typeface="微软雅黑"/>
              <a:cs typeface="Times New Roman" panose="02020603050405020304" pitchFamily="18" charset="0"/>
            </a:endParaRPr>
          </a:p>
        </p:txBody>
      </p:sp>
      <p:graphicFrame>
        <p:nvGraphicFramePr>
          <p:cNvPr id="14" name="Object 13"/>
          <p:cNvGraphicFramePr>
            <a:graphicFrameLocks noChangeAspect="1"/>
          </p:cNvGraphicFramePr>
          <p:nvPr>
            <p:extLst>
              <p:ext uri="{D42A27DB-BD31-4B8C-83A1-F6EECF244321}">
                <p14:modId xmlns:p14="http://schemas.microsoft.com/office/powerpoint/2010/main" val="3810247907"/>
              </p:ext>
            </p:extLst>
          </p:nvPr>
        </p:nvGraphicFramePr>
        <p:xfrm>
          <a:off x="3001595" y="1922443"/>
          <a:ext cx="6292416" cy="4199224"/>
        </p:xfrm>
        <a:graphic>
          <a:graphicData uri="http://schemas.openxmlformats.org/presentationml/2006/ole">
            <mc:AlternateContent xmlns:mc="http://schemas.openxmlformats.org/markup-compatibility/2006">
              <mc:Choice xmlns:v="urn:schemas-microsoft-com:vml" Requires="v">
                <p:oleObj spid="_x0000_s5134" name="Visio" r:id="rId4" imgW="8889901" imgH="5930783" progId="Visio.Drawing.15">
                  <p:embed/>
                </p:oleObj>
              </mc:Choice>
              <mc:Fallback>
                <p:oleObj name="Visio" r:id="rId4" imgW="8889901" imgH="5930783" progId="Visio.Drawing.15">
                  <p:embed/>
                  <p:pic>
                    <p:nvPicPr>
                      <p:cNvPr id="5" name="Object 4"/>
                      <p:cNvPicPr>
                        <a:picLocks noChangeAspect="1" noChangeArrowheads="1"/>
                      </p:cNvPicPr>
                      <p:nvPr/>
                    </p:nvPicPr>
                    <p:blipFill>
                      <a:blip r:embed="rId5"/>
                      <a:srcRect/>
                      <a:stretch>
                        <a:fillRect/>
                      </a:stretch>
                    </p:blipFill>
                    <p:spPr bwMode="auto">
                      <a:xfrm>
                        <a:off x="3001595" y="1922443"/>
                        <a:ext cx="6292416" cy="4199224"/>
                      </a:xfrm>
                      <a:prstGeom prst="rect">
                        <a:avLst/>
                      </a:prstGeom>
                      <a:noFill/>
                    </p:spPr>
                  </p:pic>
                </p:oleObj>
              </mc:Fallback>
            </mc:AlternateContent>
          </a:graphicData>
        </a:graphic>
      </p:graphicFrame>
      <p:sp>
        <p:nvSpPr>
          <p:cNvPr id="15" name="TextBox 14"/>
          <p:cNvSpPr txBox="1"/>
          <p:nvPr/>
        </p:nvSpPr>
        <p:spPr>
          <a:xfrm>
            <a:off x="382948" y="1116767"/>
            <a:ext cx="2167747" cy="461665"/>
          </a:xfrm>
          <a:prstGeom prst="rect">
            <a:avLst/>
          </a:prstGeom>
          <a:noFill/>
        </p:spPr>
        <p:txBody>
          <a:bodyPr wrap="square" rtlCol="0">
            <a:spAutoFit/>
          </a:bodyPr>
          <a:lstStyle/>
          <a:p>
            <a:r>
              <a:rPr lang="en-GB" sz="2400" b="1" dirty="0" smtClean="0">
                <a:solidFill>
                  <a:schemeClr val="bg1"/>
                </a:solidFill>
                <a:latin typeface="Times New Roman" panose="02020603050405020304" pitchFamily="18" charset="0"/>
                <a:cs typeface="Times New Roman" panose="02020603050405020304" pitchFamily="18" charset="0"/>
              </a:rPr>
              <a:t>VẬN TẢI</a:t>
            </a:r>
            <a:endParaRPr lang="en-GB" sz="2400" b="1" dirty="0">
              <a:solidFill>
                <a:schemeClr val="bg1"/>
              </a:solidFill>
              <a:latin typeface="Times New Roman" panose="02020603050405020304" pitchFamily="18" charset="0"/>
              <a:cs typeface="Times New Roman" panose="02020603050405020304" pitchFamily="18" charset="0"/>
            </a:endParaRPr>
          </a:p>
        </p:txBody>
      </p:sp>
      <p:sp>
        <p:nvSpPr>
          <p:cNvPr id="16" name="Rectangle 15"/>
          <p:cNvSpPr/>
          <p:nvPr/>
        </p:nvSpPr>
        <p:spPr>
          <a:xfrm>
            <a:off x="277364" y="1743006"/>
            <a:ext cx="2273331" cy="923330"/>
          </a:xfrm>
          <a:prstGeom prst="rect">
            <a:avLst/>
          </a:prstGeom>
        </p:spPr>
        <p:txBody>
          <a:bodyPr wrap="square">
            <a:spAutoFit/>
          </a:bodyPr>
          <a:lstStyle/>
          <a:p>
            <a:r>
              <a:rPr lang="vi-V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Công ty Hòa Thọ thuê công ty vận tải để vận chuyển</a:t>
            </a:r>
            <a:endParaRPr lang="en-GB"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995202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wipe(left)">
                                      <p:cBhvr>
                                        <p:cTn id="11" dur="500"/>
                                        <p:tgtEl>
                                          <p:spTgt spid="16"/>
                                        </p:tgtEl>
                                      </p:cBhvr>
                                    </p:animEffect>
                                  </p:childTnLst>
                                </p:cTn>
                              </p:par>
                            </p:childTnLst>
                          </p:cTn>
                        </p:par>
                        <p:par>
                          <p:cTn id="12" fill="hold">
                            <p:stCondLst>
                              <p:cond delay="1000"/>
                            </p:stCondLst>
                            <p:childTnLst>
                              <p:par>
                                <p:cTn id="13" presetID="31" presetClass="entr" presetSubtype="0" fill="hold" nodeType="after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p:cTn id="15" dur="1000" fill="hold"/>
                                        <p:tgtEl>
                                          <p:spTgt spid="14"/>
                                        </p:tgtEl>
                                        <p:attrNameLst>
                                          <p:attrName>ppt_w</p:attrName>
                                        </p:attrNameLst>
                                      </p:cBhvr>
                                      <p:tavLst>
                                        <p:tav tm="0">
                                          <p:val>
                                            <p:fltVal val="0"/>
                                          </p:val>
                                        </p:tav>
                                        <p:tav tm="100000">
                                          <p:val>
                                            <p:strVal val="#ppt_w"/>
                                          </p:val>
                                        </p:tav>
                                      </p:tavLst>
                                    </p:anim>
                                    <p:anim calcmode="lin" valueType="num">
                                      <p:cBhvr>
                                        <p:cTn id="16" dur="1000" fill="hold"/>
                                        <p:tgtEl>
                                          <p:spTgt spid="14"/>
                                        </p:tgtEl>
                                        <p:attrNameLst>
                                          <p:attrName>ppt_h</p:attrName>
                                        </p:attrNameLst>
                                      </p:cBhvr>
                                      <p:tavLst>
                                        <p:tav tm="0">
                                          <p:val>
                                            <p:fltVal val="0"/>
                                          </p:val>
                                        </p:tav>
                                        <p:tav tm="100000">
                                          <p:val>
                                            <p:strVal val="#ppt_h"/>
                                          </p:val>
                                        </p:tav>
                                      </p:tavLst>
                                    </p:anim>
                                    <p:anim calcmode="lin" valueType="num">
                                      <p:cBhvr>
                                        <p:cTn id="17" dur="1000" fill="hold"/>
                                        <p:tgtEl>
                                          <p:spTgt spid="14"/>
                                        </p:tgtEl>
                                        <p:attrNameLst>
                                          <p:attrName>style.rotation</p:attrName>
                                        </p:attrNameLst>
                                      </p:cBhvr>
                                      <p:tavLst>
                                        <p:tav tm="0">
                                          <p:val>
                                            <p:fltVal val="90"/>
                                          </p:val>
                                        </p:tav>
                                        <p:tav tm="100000">
                                          <p:val>
                                            <p:fltVal val="0"/>
                                          </p:val>
                                        </p:tav>
                                      </p:tavLst>
                                    </p:anim>
                                    <p:animEffect transition="in" filter="fade">
                                      <p:cBhvr>
                                        <p:cTn id="18"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文本框 10"/>
          <p:cNvSpPr txBox="1"/>
          <p:nvPr/>
        </p:nvSpPr>
        <p:spPr>
          <a:xfrm>
            <a:off x="4173074" y="495756"/>
            <a:ext cx="3845847" cy="430887"/>
          </a:xfrm>
          <a:prstGeom prst="rect">
            <a:avLst/>
          </a:prstGeom>
          <a:noFill/>
        </p:spPr>
        <p:txBody>
          <a:bodyPr wrap="square" rtlCol="0">
            <a:spAutoFit/>
            <a:scene3d>
              <a:camera prst="orthographicFront"/>
              <a:lightRig rig="threePt" dir="t"/>
            </a:scene3d>
            <a:sp3d contourW="12700"/>
          </a:bodyPr>
          <a:lstStyle/>
          <a:p>
            <a:pPr algn="ctr"/>
            <a:r>
              <a:rPr lang="en-US" altLang="zh-CN" sz="2200" b="1" dirty="0" smtClean="0">
                <a:solidFill>
                  <a:schemeClr val="accent1"/>
                </a:solidFill>
                <a:latin typeface="Times New Roman" panose="02020603050405020304" pitchFamily="18" charset="0"/>
                <a:ea typeface="+mj-ea"/>
                <a:cs typeface="Times New Roman" panose="02020603050405020304" pitchFamily="18" charset="0"/>
              </a:rPr>
              <a:t>MÔ TẢ CÁC THÀNH PHẦN</a:t>
            </a:r>
            <a:endParaRPr lang="zh-CN" altLang="en-US" sz="2200" b="1" dirty="0">
              <a:solidFill>
                <a:schemeClr val="accent1"/>
              </a:solidFill>
              <a:latin typeface="Times New Roman" panose="02020603050405020304" pitchFamily="18" charset="0"/>
              <a:ea typeface="+mj-ea"/>
              <a:cs typeface="Times New Roman" panose="02020603050405020304" pitchFamily="18" charset="0"/>
            </a:endParaRPr>
          </a:p>
        </p:txBody>
      </p:sp>
      <p:cxnSp>
        <p:nvCxnSpPr>
          <p:cNvPr id="30" name="直接连接符 12"/>
          <p:cNvCxnSpPr/>
          <p:nvPr/>
        </p:nvCxnSpPr>
        <p:spPr>
          <a:xfrm>
            <a:off x="0" y="711200"/>
            <a:ext cx="423626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31" name="直接连接符 13"/>
          <p:cNvCxnSpPr/>
          <p:nvPr/>
        </p:nvCxnSpPr>
        <p:spPr>
          <a:xfrm>
            <a:off x="7955726" y="711200"/>
            <a:ext cx="4236269" cy="0"/>
          </a:xfrm>
          <a:prstGeom prst="line">
            <a:avLst/>
          </a:prstGeom>
          <a:ln>
            <a:headEnd type="oval"/>
            <a:tailEnd type="none"/>
          </a:ln>
        </p:spPr>
        <p:style>
          <a:lnRef idx="1">
            <a:schemeClr val="accent1"/>
          </a:lnRef>
          <a:fillRef idx="0">
            <a:schemeClr val="accent1"/>
          </a:fillRef>
          <a:effectRef idx="0">
            <a:schemeClr val="accent1"/>
          </a:effectRef>
          <a:fontRef idx="minor">
            <a:schemeClr val="tx1"/>
          </a:fontRef>
        </p:style>
      </p:cxnSp>
      <p:sp>
        <p:nvSpPr>
          <p:cNvPr id="25" name="矩形 17"/>
          <p:cNvSpPr/>
          <p:nvPr/>
        </p:nvSpPr>
        <p:spPr>
          <a:xfrm>
            <a:off x="7226169" y="3971028"/>
            <a:ext cx="3746631" cy="350865"/>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endParaRPr kumimoji="0" lang="zh-CN" altLang="en-US" sz="1400" b="0" i="0" u="none" strike="noStrike" kern="1200" cap="none" spc="0" normalizeH="0" baseline="0" noProof="0" dirty="0">
              <a:ln>
                <a:noFill/>
              </a:ln>
              <a:solidFill>
                <a:schemeClr val="bg1"/>
              </a:solidFill>
              <a:effectLst/>
              <a:uLnTx/>
              <a:uFillTx/>
              <a:latin typeface="Times New Roman" panose="02020603050405020304" pitchFamily="18" charset="0"/>
              <a:ea typeface="微软雅黑"/>
              <a:cs typeface="Times New Roman" panose="02020603050405020304" pitchFamily="18" charset="0"/>
            </a:endParaRPr>
          </a:p>
        </p:txBody>
      </p:sp>
      <p:grpSp>
        <p:nvGrpSpPr>
          <p:cNvPr id="9" name="组合 5"/>
          <p:cNvGrpSpPr/>
          <p:nvPr/>
        </p:nvGrpSpPr>
        <p:grpSpPr>
          <a:xfrm>
            <a:off x="1238844" y="1429341"/>
            <a:ext cx="3002741" cy="5130629"/>
            <a:chOff x="1238844" y="1708466"/>
            <a:chExt cx="3002741" cy="5130629"/>
          </a:xfrm>
        </p:grpSpPr>
        <p:sp>
          <p:nvSpPr>
            <p:cNvPr id="10" name="矩形 2"/>
            <p:cNvSpPr/>
            <p:nvPr/>
          </p:nvSpPr>
          <p:spPr>
            <a:xfrm>
              <a:off x="1238844" y="2362940"/>
              <a:ext cx="3002741" cy="4476155"/>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94"/>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11" name="椭圆 7"/>
            <p:cNvSpPr/>
            <p:nvPr/>
          </p:nvSpPr>
          <p:spPr>
            <a:xfrm>
              <a:off x="2186294" y="1708466"/>
              <a:ext cx="1075637" cy="1076023"/>
            </a:xfrm>
            <a:prstGeom prst="ellipse">
              <a:avLst/>
            </a:prstGeom>
            <a:solidFill>
              <a:srgbClr val="171F23"/>
            </a:solidFill>
            <a:ln w="571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r>
                <a:rPr lang="en-US" altLang="zh-CN" sz="3600" b="1" dirty="0" smtClean="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a:t>
              </a:r>
              <a:endParaRPr lang="zh-CN" altLang="en-US" sz="36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12" name="组合 73"/>
            <p:cNvGrpSpPr/>
            <p:nvPr/>
          </p:nvGrpSpPr>
          <p:grpSpPr>
            <a:xfrm>
              <a:off x="1309036" y="2901356"/>
              <a:ext cx="2864038" cy="3438889"/>
              <a:chOff x="759435" y="3003421"/>
              <a:chExt cx="2864038" cy="3438889"/>
            </a:xfrm>
          </p:grpSpPr>
          <p:sp>
            <p:nvSpPr>
              <p:cNvPr id="13" name="矩形 74"/>
              <p:cNvSpPr/>
              <p:nvPr/>
            </p:nvSpPr>
            <p:spPr>
              <a:xfrm>
                <a:off x="759435" y="3524588"/>
                <a:ext cx="2864038" cy="2917722"/>
              </a:xfrm>
              <a:prstGeom prst="rect">
                <a:avLst/>
              </a:prstGeom>
            </p:spPr>
            <p:txBody>
              <a:bodyPr wrap="square">
                <a:spAutoFit/>
                <a:scene3d>
                  <a:camera prst="orthographicFront"/>
                  <a:lightRig rig="threePt" dir="t"/>
                </a:scene3d>
                <a:sp3d contourW="12700"/>
              </a:bodyPr>
              <a:lstStyle/>
              <a:p>
                <a:pPr lvl="0" algn="just">
                  <a:lnSpc>
                    <a:spcPct val="120000"/>
                  </a:lnSpc>
                  <a:defRPr/>
                </a:pPr>
                <a:r>
                  <a:rPr lang="en-US" altLang="zh-CN" sz="1700" dirty="0" err="1">
                    <a:solidFill>
                      <a:prstClr val="white"/>
                    </a:solidFill>
                    <a:latin typeface="Times New Roman" panose="02020603050405020304" pitchFamily="18" charset="0"/>
                    <a:cs typeface="Times New Roman" panose="02020603050405020304" pitchFamily="18" charset="0"/>
                  </a:rPr>
                  <a:t>Hệ</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thống</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kéo</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đòi</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hỏi</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thông</a:t>
                </a:r>
                <a:r>
                  <a:rPr lang="en-US" altLang="zh-CN" sz="1700" dirty="0">
                    <a:solidFill>
                      <a:prstClr val="white"/>
                    </a:solidFill>
                    <a:latin typeface="Times New Roman" panose="02020603050405020304" pitchFamily="18" charset="0"/>
                    <a:cs typeface="Times New Roman" panose="02020603050405020304" pitchFamily="18" charset="0"/>
                  </a:rPr>
                  <a:t> tin </a:t>
                </a:r>
                <a:r>
                  <a:rPr lang="en-US" altLang="zh-CN" sz="1700" dirty="0" err="1">
                    <a:solidFill>
                      <a:prstClr val="white"/>
                    </a:solidFill>
                    <a:latin typeface="Times New Roman" panose="02020603050405020304" pitchFamily="18" charset="0"/>
                    <a:cs typeface="Times New Roman" panose="02020603050405020304" pitchFamily="18" charset="0"/>
                  </a:rPr>
                  <a:t>về</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nhu</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cầu</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thực</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tế</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của</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khách</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hàng</a:t>
                </a:r>
                <a:r>
                  <a:rPr lang="en-US" altLang="zh-CN" sz="1700" dirty="0">
                    <a:solidFill>
                      <a:prstClr val="white"/>
                    </a:solidFill>
                    <a:latin typeface="Times New Roman" panose="02020603050405020304" pitchFamily="18" charset="0"/>
                    <a:cs typeface="Times New Roman" panose="02020603050405020304" pitchFamily="18" charset="0"/>
                  </a:rPr>
                  <a:t> di </a:t>
                </a:r>
                <a:r>
                  <a:rPr lang="en-US" altLang="zh-CN" sz="1700" dirty="0" err="1">
                    <a:solidFill>
                      <a:prstClr val="white"/>
                    </a:solidFill>
                    <a:latin typeface="Times New Roman" panose="02020603050405020304" pitchFamily="18" charset="0"/>
                    <a:cs typeface="Times New Roman" panose="02020603050405020304" pitchFamily="18" charset="0"/>
                  </a:rPr>
                  <a:t>chuyển</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nhanh</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chóng</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vào</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chuỗi</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để</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sản</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xuất</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có</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thể</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đáp</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ứng</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nhu</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cầu</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nhanh</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chóng</a:t>
                </a:r>
                <a:r>
                  <a:rPr lang="en-US" altLang="zh-CN" sz="1700" dirty="0">
                    <a:solidFill>
                      <a:prstClr val="white"/>
                    </a:solidFill>
                    <a:latin typeface="Times New Roman" panose="02020603050405020304" pitchFamily="18" charset="0"/>
                    <a:cs typeface="Times New Roman" panose="02020603050405020304" pitchFamily="18" charset="0"/>
                  </a:rPr>
                  <a:t>.</a:t>
                </a:r>
              </a:p>
              <a:p>
                <a:pPr lvl="0" algn="just">
                  <a:lnSpc>
                    <a:spcPct val="120000"/>
                  </a:lnSpc>
                  <a:defRPr/>
                </a:pPr>
                <a:r>
                  <a:rPr lang="en-US" altLang="zh-CN" sz="1700" dirty="0" err="1">
                    <a:solidFill>
                      <a:prstClr val="white"/>
                    </a:solidFill>
                    <a:latin typeface="Times New Roman" panose="02020603050405020304" pitchFamily="18" charset="0"/>
                    <a:cs typeface="Times New Roman" panose="02020603050405020304" pitchFamily="18" charset="0"/>
                  </a:rPr>
                  <a:t>Công</a:t>
                </a:r>
                <a:r>
                  <a:rPr lang="en-US" altLang="zh-CN" sz="1700" dirty="0">
                    <a:solidFill>
                      <a:prstClr val="white"/>
                    </a:solidFill>
                    <a:latin typeface="Times New Roman" panose="02020603050405020304" pitchFamily="18" charset="0"/>
                    <a:cs typeface="Times New Roman" panose="02020603050405020304" pitchFamily="18" charset="0"/>
                  </a:rPr>
                  <a:t> ty </a:t>
                </a:r>
                <a:r>
                  <a:rPr lang="en-US" altLang="zh-CN" sz="1700" dirty="0" err="1">
                    <a:solidFill>
                      <a:prstClr val="white"/>
                    </a:solidFill>
                    <a:latin typeface="Times New Roman" panose="02020603050405020304" pitchFamily="18" charset="0"/>
                    <a:cs typeface="Times New Roman" panose="02020603050405020304" pitchFamily="18" charset="0"/>
                  </a:rPr>
                  <a:t>Hòa</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Thọ</a:t>
                </a:r>
                <a:r>
                  <a:rPr lang="en-US" altLang="zh-CN" sz="1700" dirty="0">
                    <a:solidFill>
                      <a:prstClr val="white"/>
                    </a:solidFill>
                    <a:latin typeface="Times New Roman" panose="02020603050405020304" pitchFamily="18" charset="0"/>
                    <a:cs typeface="Times New Roman" panose="02020603050405020304" pitchFamily="18" charset="0"/>
                  </a:rPr>
                  <a:t> chia </a:t>
                </a:r>
                <a:r>
                  <a:rPr lang="en-US" altLang="zh-CN" sz="1700" dirty="0" err="1">
                    <a:solidFill>
                      <a:prstClr val="white"/>
                    </a:solidFill>
                    <a:latin typeface="Times New Roman" panose="02020603050405020304" pitchFamily="18" charset="0"/>
                    <a:cs typeface="Times New Roman" panose="02020603050405020304" pitchFamily="18" charset="0"/>
                  </a:rPr>
                  <a:t>sẽ</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thông</a:t>
                </a:r>
                <a:r>
                  <a:rPr lang="en-US" altLang="zh-CN" sz="1700" dirty="0">
                    <a:solidFill>
                      <a:prstClr val="white"/>
                    </a:solidFill>
                    <a:latin typeface="Times New Roman" panose="02020603050405020304" pitchFamily="18" charset="0"/>
                    <a:cs typeface="Times New Roman" panose="02020603050405020304" pitchFamily="18" charset="0"/>
                  </a:rPr>
                  <a:t> tin </a:t>
                </a:r>
                <a:r>
                  <a:rPr lang="en-US" altLang="zh-CN" sz="1700" dirty="0" err="1">
                    <a:solidFill>
                      <a:prstClr val="white"/>
                    </a:solidFill>
                    <a:latin typeface="Times New Roman" panose="02020603050405020304" pitchFamily="18" charset="0"/>
                    <a:cs typeface="Times New Roman" panose="02020603050405020304" pitchFamily="18" charset="0"/>
                  </a:rPr>
                  <a:t>về</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nhu</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cầu</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và</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sản</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xuất</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với</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nhà</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cung</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cấp</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khách</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hàng</a:t>
                </a:r>
                <a:r>
                  <a:rPr lang="en-US" altLang="zh-CN" sz="1700" dirty="0">
                    <a:solidFill>
                      <a:prstClr val="white"/>
                    </a:solidFill>
                    <a:latin typeface="Times New Roman" panose="02020603050405020304" pitchFamily="18" charset="0"/>
                    <a:cs typeface="Times New Roman" panose="02020603050405020304" pitchFamily="18" charset="0"/>
                  </a:rPr>
                  <a:t> qua </a:t>
                </a:r>
                <a:r>
                  <a:rPr lang="en-US" altLang="zh-CN" sz="1700" dirty="0" err="1">
                    <a:solidFill>
                      <a:prstClr val="white"/>
                    </a:solidFill>
                    <a:latin typeface="Times New Roman" panose="02020603050405020304" pitchFamily="18" charset="0"/>
                    <a:cs typeface="Times New Roman" panose="02020603050405020304" pitchFamily="18" charset="0"/>
                  </a:rPr>
                  <a:t>địa</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chỉ</a:t>
                </a:r>
                <a:r>
                  <a:rPr lang="en-US" altLang="zh-CN" sz="1700" dirty="0">
                    <a:solidFill>
                      <a:prstClr val="white"/>
                    </a:solidFill>
                    <a:latin typeface="Times New Roman" panose="02020603050405020304" pitchFamily="18" charset="0"/>
                    <a:cs typeface="Times New Roman" panose="02020603050405020304" pitchFamily="18" charset="0"/>
                  </a:rPr>
                  <a:t> email </a:t>
                </a:r>
                <a:r>
                  <a:rPr lang="en-US" altLang="zh-CN" sz="1700" dirty="0" err="1">
                    <a:solidFill>
                      <a:prstClr val="white"/>
                    </a:solidFill>
                    <a:latin typeface="Times New Roman" panose="02020603050405020304" pitchFamily="18" charset="0"/>
                    <a:cs typeface="Times New Roman" panose="02020603050405020304" pitchFamily="18" charset="0"/>
                  </a:rPr>
                  <a:t>công</a:t>
                </a:r>
                <a:r>
                  <a:rPr lang="en-US" altLang="zh-CN" sz="1700" dirty="0">
                    <a:solidFill>
                      <a:prstClr val="white"/>
                    </a:solidFill>
                    <a:latin typeface="Times New Roman" panose="02020603050405020304" pitchFamily="18" charset="0"/>
                    <a:cs typeface="Times New Roman" panose="02020603050405020304" pitchFamily="18" charset="0"/>
                  </a:rPr>
                  <a:t> ty.</a:t>
                </a:r>
              </a:p>
            </p:txBody>
          </p:sp>
          <p:sp>
            <p:nvSpPr>
              <p:cNvPr id="17" name="矩形 75"/>
              <p:cNvSpPr/>
              <p:nvPr/>
            </p:nvSpPr>
            <p:spPr>
              <a:xfrm>
                <a:off x="1053524" y="3003421"/>
                <a:ext cx="2241974" cy="461665"/>
              </a:xfrm>
              <a:prstGeom prst="rect">
                <a:avLst/>
              </a:prstGeom>
            </p:spPr>
            <p:txBody>
              <a:bodyPr wrap="square">
                <a:spAutoFit/>
                <a:scene3d>
                  <a:camera prst="orthographicFront"/>
                  <a:lightRig rig="threePt" dir="t"/>
                </a:scene3d>
                <a:sp3d contourW="12700"/>
              </a:bodyPr>
              <a:lstStyle/>
              <a:p>
                <a:pPr lvl="0" algn="ctr">
                  <a:lnSpc>
                    <a:spcPct val="120000"/>
                  </a:lnSpc>
                  <a:defRPr/>
                </a:pPr>
                <a:r>
                  <a:rPr lang="en-US" altLang="zh-CN" sz="2000" b="1" dirty="0" smtClean="0">
                    <a:solidFill>
                      <a:prstClr val="white"/>
                    </a:solidFill>
                    <a:latin typeface="Times New Roman" panose="02020603050405020304" pitchFamily="18" charset="0"/>
                    <a:cs typeface="Times New Roman" panose="02020603050405020304" pitchFamily="18" charset="0"/>
                  </a:rPr>
                  <a:t>THÔNG TIN</a:t>
                </a:r>
                <a:endParaRPr kumimoji="0" lang="zh-CN" altLang="en-US" sz="20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Times New Roman" panose="02020603050405020304" pitchFamily="18" charset="0"/>
                </a:endParaRPr>
              </a:p>
            </p:txBody>
          </p:sp>
        </p:grpSp>
      </p:grpSp>
      <p:grpSp>
        <p:nvGrpSpPr>
          <p:cNvPr id="18" name="组合 6"/>
          <p:cNvGrpSpPr/>
          <p:nvPr/>
        </p:nvGrpSpPr>
        <p:grpSpPr>
          <a:xfrm>
            <a:off x="4586143" y="1429338"/>
            <a:ext cx="3002741" cy="5031014"/>
            <a:chOff x="4586143" y="1708463"/>
            <a:chExt cx="3002741" cy="4865591"/>
          </a:xfrm>
        </p:grpSpPr>
        <p:sp>
          <p:nvSpPr>
            <p:cNvPr id="19" name="矩形 20"/>
            <p:cNvSpPr/>
            <p:nvPr/>
          </p:nvSpPr>
          <p:spPr>
            <a:xfrm>
              <a:off x="4586143" y="2277913"/>
              <a:ext cx="3002741" cy="4296141"/>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94"/>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20" name="椭圆 59"/>
            <p:cNvSpPr/>
            <p:nvPr/>
          </p:nvSpPr>
          <p:spPr>
            <a:xfrm>
              <a:off x="5558181" y="1708463"/>
              <a:ext cx="1075637" cy="1076028"/>
            </a:xfrm>
            <a:prstGeom prst="ellipse">
              <a:avLst/>
            </a:prstGeom>
            <a:solidFill>
              <a:srgbClr val="171F23"/>
            </a:solidFill>
            <a:ln w="571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r>
                <a:rPr lang="en-US" altLang="zh-CN" sz="3600" b="1" dirty="0" smtClean="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2</a:t>
              </a:r>
              <a:endParaRPr lang="zh-CN" altLang="en-US" sz="36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21" name="组合 76"/>
            <p:cNvGrpSpPr/>
            <p:nvPr/>
          </p:nvGrpSpPr>
          <p:grpSpPr>
            <a:xfrm>
              <a:off x="4707835" y="2862133"/>
              <a:ext cx="2776324" cy="3461069"/>
              <a:chOff x="794833" y="2964198"/>
              <a:chExt cx="2776324" cy="3461069"/>
            </a:xfrm>
          </p:grpSpPr>
          <p:sp>
            <p:nvSpPr>
              <p:cNvPr id="22" name="矩形 77"/>
              <p:cNvSpPr/>
              <p:nvPr/>
            </p:nvSpPr>
            <p:spPr>
              <a:xfrm>
                <a:off x="794833" y="3470776"/>
                <a:ext cx="2776324" cy="2954491"/>
              </a:xfrm>
              <a:prstGeom prst="rect">
                <a:avLst/>
              </a:prstGeom>
            </p:spPr>
            <p:txBody>
              <a:bodyPr wrap="square">
                <a:spAutoFit/>
                <a:scene3d>
                  <a:camera prst="orthographicFront"/>
                  <a:lightRig rig="threePt" dir="t"/>
                </a:scene3d>
                <a:sp3d contourW="12700"/>
              </a:bodyPr>
              <a:lstStyle/>
              <a:p>
                <a:pPr lvl="0" algn="just">
                  <a:lnSpc>
                    <a:spcPct val="120000"/>
                  </a:lnSpc>
                  <a:defRPr/>
                </a:pPr>
                <a:r>
                  <a:rPr lang="vi-VN" altLang="zh-CN" dirty="0">
                    <a:solidFill>
                      <a:prstClr val="white"/>
                    </a:solidFill>
                    <a:latin typeface="Times New Roman" panose="02020603050405020304" pitchFamily="18" charset="0"/>
                    <a:cs typeface="Times New Roman" panose="02020603050405020304" pitchFamily="18" charset="0"/>
                  </a:rPr>
                  <a:t>Vì Khách hàng chỉ định Nhà cung cấp nguyên phụ liệu nên công ty Hòa thọ không lựa chọn nhà cung cấp, việc thu mua sẽ tập trung chính vào thời gian nhận được nguyên phụ liệu, hình thức thanh toán, số lượng, chất lượng, giá.</a:t>
                </a:r>
              </a:p>
            </p:txBody>
          </p:sp>
          <p:sp>
            <p:nvSpPr>
              <p:cNvPr id="23" name="矩形 78"/>
              <p:cNvSpPr/>
              <p:nvPr/>
            </p:nvSpPr>
            <p:spPr>
              <a:xfrm>
                <a:off x="1028795" y="2964198"/>
                <a:ext cx="2241974" cy="446485"/>
              </a:xfrm>
              <a:prstGeom prst="rect">
                <a:avLst/>
              </a:prstGeom>
            </p:spPr>
            <p:txBody>
              <a:bodyPr wrap="square">
                <a:spAutoFit/>
                <a:scene3d>
                  <a:camera prst="orthographicFront"/>
                  <a:lightRig rig="threePt" dir="t"/>
                </a:scene3d>
                <a:sp3d contourW="12700"/>
              </a:bodyPr>
              <a:lstStyle/>
              <a:p>
                <a:pPr lvl="0" algn="ctr">
                  <a:lnSpc>
                    <a:spcPct val="120000"/>
                  </a:lnSpc>
                  <a:defRPr/>
                </a:pPr>
                <a:r>
                  <a:rPr lang="en-US" altLang="zh-CN" sz="2000" b="1" dirty="0" smtClean="0">
                    <a:solidFill>
                      <a:prstClr val="white"/>
                    </a:solidFill>
                    <a:latin typeface="Times New Roman" panose="02020603050405020304" pitchFamily="18" charset="0"/>
                    <a:cs typeface="Times New Roman" panose="02020603050405020304" pitchFamily="18" charset="0"/>
                  </a:rPr>
                  <a:t>THU MUA</a:t>
                </a:r>
                <a:endParaRPr kumimoji="0" lang="zh-CN" altLang="en-US" sz="20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Times New Roman" panose="02020603050405020304" pitchFamily="18" charset="0"/>
                </a:endParaRPr>
              </a:p>
            </p:txBody>
          </p:sp>
        </p:grpSp>
      </p:grpSp>
      <p:grpSp>
        <p:nvGrpSpPr>
          <p:cNvPr id="24" name="组合 9"/>
          <p:cNvGrpSpPr/>
          <p:nvPr/>
        </p:nvGrpSpPr>
        <p:grpSpPr>
          <a:xfrm>
            <a:off x="7959199" y="1429338"/>
            <a:ext cx="3002741" cy="5031013"/>
            <a:chOff x="7959199" y="1708463"/>
            <a:chExt cx="3002741" cy="5031013"/>
          </a:xfrm>
        </p:grpSpPr>
        <p:sp>
          <p:nvSpPr>
            <p:cNvPr id="26" name="矩形 38"/>
            <p:cNvSpPr/>
            <p:nvPr/>
          </p:nvSpPr>
          <p:spPr>
            <a:xfrm>
              <a:off x="7959199" y="2292505"/>
              <a:ext cx="3002741" cy="4446971"/>
            </a:xfrm>
            <a:prstGeom prst="rect">
              <a:avLst/>
            </a:prstGeom>
            <a:solidFill>
              <a:schemeClr val="accent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94"/>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27" name="椭圆 62"/>
            <p:cNvSpPr/>
            <p:nvPr/>
          </p:nvSpPr>
          <p:spPr>
            <a:xfrm>
              <a:off x="8891699" y="1708463"/>
              <a:ext cx="1075637" cy="1076028"/>
            </a:xfrm>
            <a:prstGeom prst="ellipse">
              <a:avLst/>
            </a:prstGeom>
            <a:solidFill>
              <a:srgbClr val="171F23"/>
            </a:solidFill>
            <a:ln w="571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r>
                <a:rPr lang="en-US" altLang="zh-CN" sz="3600" b="1" dirty="0" smtClean="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3</a:t>
              </a:r>
              <a:endParaRPr lang="zh-CN" altLang="en-US" sz="36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28" name="组合 79"/>
            <p:cNvGrpSpPr/>
            <p:nvPr/>
          </p:nvGrpSpPr>
          <p:grpSpPr>
            <a:xfrm>
              <a:off x="8072407" y="2901356"/>
              <a:ext cx="2776324" cy="3750936"/>
              <a:chOff x="817401" y="3003421"/>
              <a:chExt cx="2776324" cy="3750936"/>
            </a:xfrm>
          </p:grpSpPr>
          <p:sp>
            <p:nvSpPr>
              <p:cNvPr id="32" name="矩形 80"/>
              <p:cNvSpPr/>
              <p:nvPr/>
            </p:nvSpPr>
            <p:spPr>
              <a:xfrm>
                <a:off x="817401" y="3550147"/>
                <a:ext cx="2776324" cy="3204210"/>
              </a:xfrm>
              <a:prstGeom prst="rect">
                <a:avLst/>
              </a:prstGeom>
            </p:spPr>
            <p:txBody>
              <a:bodyPr wrap="square">
                <a:spAutoFit/>
                <a:scene3d>
                  <a:camera prst="orthographicFront"/>
                  <a:lightRig rig="threePt" dir="t"/>
                </a:scene3d>
                <a:sp3d contourW="12700"/>
              </a:bodyPr>
              <a:lstStyle/>
              <a:p>
                <a:pPr lvl="0" algn="just">
                  <a:lnSpc>
                    <a:spcPct val="120000"/>
                  </a:lnSpc>
                  <a:defRPr/>
                </a:pPr>
                <a:r>
                  <a:rPr lang="en-US" altLang="zh-CN" sz="1700" dirty="0" err="1">
                    <a:solidFill>
                      <a:prstClr val="white"/>
                    </a:solidFill>
                    <a:latin typeface="Times New Roman" panose="02020603050405020304" pitchFamily="18" charset="0"/>
                    <a:cs typeface="Times New Roman" panose="02020603050405020304" pitchFamily="18" charset="0"/>
                  </a:rPr>
                  <a:t>Quy</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trình</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kiểm</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tra</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và</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tính</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toán</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giá</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hợp</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lý</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gồm</a:t>
                </a:r>
                <a:r>
                  <a:rPr lang="en-US" altLang="zh-CN" sz="1700" dirty="0">
                    <a:solidFill>
                      <a:prstClr val="white"/>
                    </a:solidFill>
                    <a:latin typeface="Times New Roman" panose="02020603050405020304" pitchFamily="18" charset="0"/>
                    <a:cs typeface="Times New Roman" panose="02020603050405020304" pitchFamily="18" charset="0"/>
                  </a:rPr>
                  <a:t>:</a:t>
                </a:r>
              </a:p>
              <a:p>
                <a:pPr marL="285750" lvl="0" indent="-285750" algn="just">
                  <a:lnSpc>
                    <a:spcPct val="120000"/>
                  </a:lnSpc>
                  <a:buFont typeface="Arial" panose="020B0604020202020204" pitchFamily="34" charset="0"/>
                  <a:buChar char="•"/>
                  <a:defRPr/>
                </a:pPr>
                <a:r>
                  <a:rPr lang="en-US" altLang="zh-CN" sz="1700" dirty="0">
                    <a:solidFill>
                      <a:prstClr val="white"/>
                    </a:solidFill>
                    <a:latin typeface="Times New Roman" panose="02020603050405020304" pitchFamily="18" charset="0"/>
                    <a:cs typeface="Times New Roman" panose="02020603050405020304" pitchFamily="18" charset="0"/>
                  </a:rPr>
                  <a:t>Chi </a:t>
                </a:r>
                <a:r>
                  <a:rPr lang="en-US" altLang="zh-CN" sz="1700" dirty="0" err="1">
                    <a:solidFill>
                      <a:prstClr val="white"/>
                    </a:solidFill>
                    <a:latin typeface="Times New Roman" panose="02020603050405020304" pitchFamily="18" charset="0"/>
                    <a:cs typeface="Times New Roman" panose="02020603050405020304" pitchFamily="18" charset="0"/>
                  </a:rPr>
                  <a:t>phí</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thu</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mua</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nguyên</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phụ</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liệu</a:t>
                </a:r>
                <a:r>
                  <a:rPr lang="en-US" altLang="zh-CN" sz="1700" dirty="0">
                    <a:solidFill>
                      <a:prstClr val="white"/>
                    </a:solidFill>
                    <a:latin typeface="Times New Roman" panose="02020603050405020304" pitchFamily="18" charset="0"/>
                    <a:cs typeface="Times New Roman" panose="02020603050405020304" pitchFamily="18" charset="0"/>
                  </a:rPr>
                  <a:t>.</a:t>
                </a:r>
              </a:p>
              <a:p>
                <a:pPr marL="285750" lvl="0" indent="-285750" algn="just">
                  <a:lnSpc>
                    <a:spcPct val="120000"/>
                  </a:lnSpc>
                  <a:buFont typeface="Arial" panose="020B0604020202020204" pitchFamily="34" charset="0"/>
                  <a:buChar char="•"/>
                  <a:defRPr/>
                </a:pPr>
                <a:r>
                  <a:rPr lang="en-US" altLang="zh-CN" sz="1700" dirty="0">
                    <a:solidFill>
                      <a:prstClr val="white"/>
                    </a:solidFill>
                    <a:latin typeface="Times New Roman" panose="02020603050405020304" pitchFamily="18" charset="0"/>
                    <a:cs typeface="Times New Roman" panose="02020603050405020304" pitchFamily="18" charset="0"/>
                  </a:rPr>
                  <a:t>Chi </a:t>
                </a:r>
                <a:r>
                  <a:rPr lang="en-US" altLang="zh-CN" sz="1700" dirty="0" err="1">
                    <a:solidFill>
                      <a:prstClr val="white"/>
                    </a:solidFill>
                    <a:latin typeface="Times New Roman" panose="02020603050405020304" pitchFamily="18" charset="0"/>
                    <a:cs typeface="Times New Roman" panose="02020603050405020304" pitchFamily="18" charset="0"/>
                  </a:rPr>
                  <a:t>phí</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vận</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chuyển</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nguyên</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phụ</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liệu</a:t>
                </a:r>
                <a:r>
                  <a:rPr lang="en-US" altLang="zh-CN" sz="1700" dirty="0">
                    <a:solidFill>
                      <a:prstClr val="white"/>
                    </a:solidFill>
                    <a:latin typeface="Times New Roman" panose="02020603050405020304" pitchFamily="18" charset="0"/>
                    <a:cs typeface="Times New Roman" panose="02020603050405020304" pitchFamily="18" charset="0"/>
                  </a:rPr>
                  <a:t>.</a:t>
                </a:r>
              </a:p>
              <a:p>
                <a:pPr marL="285750" lvl="0" indent="-285750" algn="just">
                  <a:lnSpc>
                    <a:spcPct val="120000"/>
                  </a:lnSpc>
                  <a:buFont typeface="Arial" panose="020B0604020202020204" pitchFamily="34" charset="0"/>
                  <a:buChar char="•"/>
                  <a:defRPr/>
                </a:pPr>
                <a:r>
                  <a:rPr lang="en-US" altLang="zh-CN" sz="1700" dirty="0">
                    <a:solidFill>
                      <a:prstClr val="white"/>
                    </a:solidFill>
                    <a:latin typeface="Times New Roman" panose="02020603050405020304" pitchFamily="18" charset="0"/>
                    <a:cs typeface="Times New Roman" panose="02020603050405020304" pitchFamily="18" charset="0"/>
                  </a:rPr>
                  <a:t>Chi </a:t>
                </a:r>
                <a:r>
                  <a:rPr lang="en-US" altLang="zh-CN" sz="1700" dirty="0" err="1">
                    <a:solidFill>
                      <a:prstClr val="white"/>
                    </a:solidFill>
                    <a:latin typeface="Times New Roman" panose="02020603050405020304" pitchFamily="18" charset="0"/>
                    <a:cs typeface="Times New Roman" panose="02020603050405020304" pitchFamily="18" charset="0"/>
                  </a:rPr>
                  <a:t>phí</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sản</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xuất</a:t>
                </a:r>
                <a:r>
                  <a:rPr lang="en-US" altLang="zh-CN" sz="1700" dirty="0">
                    <a:solidFill>
                      <a:prstClr val="white"/>
                    </a:solidFill>
                    <a:latin typeface="Times New Roman" panose="02020603050405020304" pitchFamily="18" charset="0"/>
                    <a:cs typeface="Times New Roman" panose="02020603050405020304" pitchFamily="18" charset="0"/>
                  </a:rPr>
                  <a:t>: chi </a:t>
                </a:r>
                <a:r>
                  <a:rPr lang="en-US" altLang="zh-CN" sz="1700" dirty="0" err="1">
                    <a:solidFill>
                      <a:prstClr val="white"/>
                    </a:solidFill>
                    <a:latin typeface="Times New Roman" panose="02020603050405020304" pitchFamily="18" charset="0"/>
                    <a:cs typeface="Times New Roman" panose="02020603050405020304" pitchFamily="18" charset="0"/>
                  </a:rPr>
                  <a:t>phí</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nhân</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công</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trực</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tiếp</a:t>
                </a:r>
                <a:r>
                  <a:rPr lang="en-US" altLang="zh-CN" sz="1700" dirty="0">
                    <a:solidFill>
                      <a:prstClr val="white"/>
                    </a:solidFill>
                    <a:latin typeface="Times New Roman" panose="02020603050405020304" pitchFamily="18" charset="0"/>
                    <a:cs typeface="Times New Roman" panose="02020603050405020304" pitchFamily="18" charset="0"/>
                  </a:rPr>
                  <a:t>,…</a:t>
                </a:r>
              </a:p>
              <a:p>
                <a:pPr marL="285750" lvl="0" indent="-285750" algn="just">
                  <a:lnSpc>
                    <a:spcPct val="120000"/>
                  </a:lnSpc>
                  <a:buFont typeface="Arial" panose="020B0604020202020204" pitchFamily="34" charset="0"/>
                  <a:buChar char="•"/>
                  <a:defRPr/>
                </a:pPr>
                <a:r>
                  <a:rPr lang="en-US" altLang="zh-CN" sz="1700" dirty="0" err="1">
                    <a:solidFill>
                      <a:prstClr val="white"/>
                    </a:solidFill>
                    <a:latin typeface="Times New Roman" panose="02020603050405020304" pitchFamily="18" charset="0"/>
                    <a:cs typeface="Times New Roman" panose="02020603050405020304" pitchFamily="18" charset="0"/>
                  </a:rPr>
                  <a:t>Giá</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mua</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nguyên</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phụ</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liệu</a:t>
                </a:r>
                <a:r>
                  <a:rPr lang="en-US" altLang="zh-CN" sz="1700" dirty="0">
                    <a:solidFill>
                      <a:prstClr val="white"/>
                    </a:solidFill>
                    <a:latin typeface="Times New Roman" panose="02020603050405020304" pitchFamily="18" charset="0"/>
                    <a:cs typeface="Times New Roman" panose="02020603050405020304" pitchFamily="18" charset="0"/>
                  </a:rPr>
                  <a:t>.</a:t>
                </a:r>
              </a:p>
              <a:p>
                <a:pPr marL="285750" lvl="0" indent="-285750" algn="just">
                  <a:lnSpc>
                    <a:spcPct val="120000"/>
                  </a:lnSpc>
                  <a:buFont typeface="Arial" panose="020B0604020202020204" pitchFamily="34" charset="0"/>
                  <a:buChar char="•"/>
                  <a:defRPr/>
                </a:pPr>
                <a:r>
                  <a:rPr lang="en-US" altLang="zh-CN" sz="1700" dirty="0" err="1">
                    <a:solidFill>
                      <a:prstClr val="white"/>
                    </a:solidFill>
                    <a:latin typeface="Times New Roman" panose="02020603050405020304" pitchFamily="18" charset="0"/>
                    <a:cs typeface="Times New Roman" panose="02020603050405020304" pitchFamily="18" charset="0"/>
                  </a:rPr>
                  <a:t>Chí</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phí</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vận</a:t>
                </a:r>
                <a:r>
                  <a:rPr lang="en-US" altLang="zh-CN" sz="1700" dirty="0">
                    <a:solidFill>
                      <a:prstClr val="white"/>
                    </a:solidFill>
                    <a:latin typeface="Times New Roman" panose="02020603050405020304" pitchFamily="18" charset="0"/>
                    <a:cs typeface="Times New Roman" panose="02020603050405020304" pitchFamily="18" charset="0"/>
                  </a:rPr>
                  <a:t> </a:t>
                </a:r>
                <a:r>
                  <a:rPr lang="en-US" altLang="zh-CN" sz="1700" dirty="0" err="1">
                    <a:solidFill>
                      <a:prstClr val="white"/>
                    </a:solidFill>
                    <a:latin typeface="Times New Roman" panose="02020603050405020304" pitchFamily="18" charset="0"/>
                    <a:cs typeface="Times New Roman" panose="02020603050405020304" pitchFamily="18" charset="0"/>
                  </a:rPr>
                  <a:t>chuyển</a:t>
                </a:r>
                <a:r>
                  <a:rPr lang="en-US" altLang="zh-CN" sz="1700" dirty="0">
                    <a:solidFill>
                      <a:prstClr val="white"/>
                    </a:solidFill>
                    <a:latin typeface="Times New Roman" panose="02020603050405020304" pitchFamily="18" charset="0"/>
                    <a:cs typeface="Times New Roman" panose="02020603050405020304" pitchFamily="18" charset="0"/>
                  </a:rPr>
                  <a:t>.</a:t>
                </a:r>
              </a:p>
            </p:txBody>
          </p:sp>
          <p:sp>
            <p:nvSpPr>
              <p:cNvPr id="33" name="矩形 81"/>
              <p:cNvSpPr/>
              <p:nvPr/>
            </p:nvSpPr>
            <p:spPr>
              <a:xfrm>
                <a:off x="1084576" y="3003421"/>
                <a:ext cx="2241974" cy="461665"/>
              </a:xfrm>
              <a:prstGeom prst="rect">
                <a:avLst/>
              </a:prstGeom>
            </p:spPr>
            <p:txBody>
              <a:bodyPr wrap="square">
                <a:spAutoFit/>
                <a:scene3d>
                  <a:camera prst="orthographicFront"/>
                  <a:lightRig rig="threePt" dir="t"/>
                </a:scene3d>
                <a:sp3d contourW="12700"/>
              </a:bodyPr>
              <a:lstStyle/>
              <a:p>
                <a:pPr lvl="0" algn="ctr">
                  <a:lnSpc>
                    <a:spcPct val="120000"/>
                  </a:lnSpc>
                  <a:defRPr/>
                </a:pPr>
                <a:r>
                  <a:rPr lang="en-US" altLang="zh-CN" sz="2000" b="1" noProof="0" dirty="0" smtClean="0">
                    <a:solidFill>
                      <a:prstClr val="white"/>
                    </a:solidFill>
                    <a:latin typeface="Times New Roman" panose="02020603050405020304" pitchFamily="18" charset="0"/>
                    <a:cs typeface="Times New Roman" panose="02020603050405020304" pitchFamily="18" charset="0"/>
                  </a:rPr>
                  <a:t>ĐỊNH GIÁ</a:t>
                </a:r>
                <a:endParaRPr kumimoji="0" lang="zh-CN" altLang="en-US" sz="2000" b="1" i="0" u="none" strike="noStrike" kern="1200" cap="none" spc="0" normalizeH="0" baseline="0" noProof="0" dirty="0">
                  <a:ln>
                    <a:noFill/>
                  </a:ln>
                  <a:solidFill>
                    <a:prstClr val="white"/>
                  </a:solidFill>
                  <a:effectLst/>
                  <a:uLnTx/>
                  <a:uFillTx/>
                  <a:latin typeface="Times New Roman" panose="02020603050405020304" pitchFamily="18" charset="0"/>
                  <a:ea typeface="微软雅黑"/>
                  <a:cs typeface="Times New Roman" panose="02020603050405020304" pitchFamily="18" charset="0"/>
                </a:endParaRPr>
              </a:p>
            </p:txBody>
          </p:sp>
        </p:grpSp>
      </p:grpSp>
    </p:spTree>
    <p:extLst>
      <p:ext uri="{BB962C8B-B14F-4D97-AF65-F5344CB8AC3E}">
        <p14:creationId xmlns:p14="http://schemas.microsoft.com/office/powerpoint/2010/main" val="203797044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1000"/>
                                        <p:tgtEl>
                                          <p:spTgt spid="18"/>
                                        </p:tgtEl>
                                      </p:cBhvr>
                                    </p:animEffect>
                                    <p:anim calcmode="lin" valueType="num">
                                      <p:cBhvr>
                                        <p:cTn id="14" dur="1000" fill="hold"/>
                                        <p:tgtEl>
                                          <p:spTgt spid="18"/>
                                        </p:tgtEl>
                                        <p:attrNameLst>
                                          <p:attrName>ppt_x</p:attrName>
                                        </p:attrNameLst>
                                      </p:cBhvr>
                                      <p:tavLst>
                                        <p:tav tm="0">
                                          <p:val>
                                            <p:strVal val="#ppt_x"/>
                                          </p:val>
                                        </p:tav>
                                        <p:tav tm="100000">
                                          <p:val>
                                            <p:strVal val="#ppt_x"/>
                                          </p:val>
                                        </p:tav>
                                      </p:tavLst>
                                    </p:anim>
                                    <p:anim calcmode="lin" valueType="num">
                                      <p:cBhvr>
                                        <p:cTn id="15" dur="1000" fill="hold"/>
                                        <p:tgtEl>
                                          <p:spTgt spid="18"/>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1000"/>
                                        <p:tgtEl>
                                          <p:spTgt spid="24"/>
                                        </p:tgtEl>
                                      </p:cBhvr>
                                    </p:animEffect>
                                    <p:anim calcmode="lin" valueType="num">
                                      <p:cBhvr>
                                        <p:cTn id="20" dur="1000" fill="hold"/>
                                        <p:tgtEl>
                                          <p:spTgt spid="24"/>
                                        </p:tgtEl>
                                        <p:attrNameLst>
                                          <p:attrName>ppt_x</p:attrName>
                                        </p:attrNameLst>
                                      </p:cBhvr>
                                      <p:tavLst>
                                        <p:tav tm="0">
                                          <p:val>
                                            <p:strVal val="#ppt_x"/>
                                          </p:val>
                                        </p:tav>
                                        <p:tav tm="100000">
                                          <p:val>
                                            <p:strVal val="#ppt_x"/>
                                          </p:val>
                                        </p:tav>
                                      </p:tavLst>
                                    </p:anim>
                                    <p:anim calcmode="lin" valueType="num">
                                      <p:cBhvr>
                                        <p:cTn id="21"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136196" y="-3630285"/>
            <a:ext cx="7945656" cy="7945656"/>
            <a:chOff x="2123172" y="3429000"/>
            <a:chExt cx="7945656" cy="7945656"/>
          </a:xfrm>
        </p:grpSpPr>
        <p:pic>
          <p:nvPicPr>
            <p:cNvPr id="3" name="图片 2"/>
            <p:cNvPicPr>
              <a:picLocks noChangeAspect="1"/>
            </p:cNvPicPr>
            <p:nvPr/>
          </p:nvPicPr>
          <p:blipFill>
            <a:blip r:embed="rId3"/>
            <a:stretch>
              <a:fillRect/>
            </a:stretch>
          </p:blipFill>
          <p:spPr>
            <a:xfrm>
              <a:off x="2529114" y="3839027"/>
              <a:ext cx="7398669" cy="7070568"/>
            </a:xfrm>
            <a:prstGeom prst="rect">
              <a:avLst/>
            </a:prstGeom>
          </p:spPr>
        </p:pic>
        <p:sp>
          <p:nvSpPr>
            <p:cNvPr id="4" name="椭圆 3"/>
            <p:cNvSpPr/>
            <p:nvPr/>
          </p:nvSpPr>
          <p:spPr>
            <a:xfrm>
              <a:off x="2123172" y="3429000"/>
              <a:ext cx="7945656" cy="794565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grpSp>
        <p:nvGrpSpPr>
          <p:cNvPr id="5" name="组合 4"/>
          <p:cNvGrpSpPr/>
          <p:nvPr/>
        </p:nvGrpSpPr>
        <p:grpSpPr>
          <a:xfrm>
            <a:off x="1343738" y="-3306811"/>
            <a:ext cx="9272648" cy="9272648"/>
            <a:chOff x="7189663" y="-274890"/>
            <a:chExt cx="5046198" cy="5046198"/>
          </a:xfrm>
        </p:grpSpPr>
        <p:pic>
          <p:nvPicPr>
            <p:cNvPr id="6" name="图片 5"/>
            <p:cNvPicPr>
              <a:picLocks noChangeAspect="1"/>
            </p:cNvPicPr>
            <p:nvPr/>
          </p:nvPicPr>
          <p:blipFill>
            <a:blip r:embed="rId4"/>
            <a:stretch>
              <a:fillRect/>
            </a:stretch>
          </p:blipFill>
          <p:spPr>
            <a:xfrm>
              <a:off x="7725690" y="190214"/>
              <a:ext cx="4015437" cy="4057943"/>
            </a:xfrm>
            <a:prstGeom prst="rect">
              <a:avLst/>
            </a:prstGeom>
          </p:spPr>
        </p:pic>
        <p:sp>
          <p:nvSpPr>
            <p:cNvPr id="7" name="椭圆 6"/>
            <p:cNvSpPr/>
            <p:nvPr/>
          </p:nvSpPr>
          <p:spPr>
            <a:xfrm>
              <a:off x="7189663" y="-274890"/>
              <a:ext cx="5046198" cy="504619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sp>
        <p:nvSpPr>
          <p:cNvPr id="8" name="椭圆 7"/>
          <p:cNvSpPr/>
          <p:nvPr/>
        </p:nvSpPr>
        <p:spPr>
          <a:xfrm>
            <a:off x="2529114" y="-3338547"/>
            <a:ext cx="7133772" cy="7133772"/>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9" name="椭圆 8"/>
          <p:cNvSpPr/>
          <p:nvPr/>
        </p:nvSpPr>
        <p:spPr>
          <a:xfrm>
            <a:off x="2938244" y="-2929418"/>
            <a:ext cx="6315511" cy="6315511"/>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nvGrpSpPr>
          <p:cNvPr id="10" name="组合 9"/>
          <p:cNvGrpSpPr/>
          <p:nvPr/>
        </p:nvGrpSpPr>
        <p:grpSpPr>
          <a:xfrm>
            <a:off x="2532737" y="-3351581"/>
            <a:ext cx="7126526" cy="7126526"/>
            <a:chOff x="2529114" y="3842651"/>
            <a:chExt cx="7126526" cy="7126526"/>
          </a:xfrm>
        </p:grpSpPr>
        <p:sp>
          <p:nvSpPr>
            <p:cNvPr id="11" name="椭圆 10"/>
            <p:cNvSpPr/>
            <p:nvPr/>
          </p:nvSpPr>
          <p:spPr>
            <a:xfrm>
              <a:off x="2529114" y="3842651"/>
              <a:ext cx="7126526" cy="71265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2" name="椭圆 11"/>
            <p:cNvSpPr/>
            <p:nvPr/>
          </p:nvSpPr>
          <p:spPr>
            <a:xfrm>
              <a:off x="3029518" y="5433440"/>
              <a:ext cx="116459" cy="11645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grpSp>
        <p:nvGrpSpPr>
          <p:cNvPr id="13" name="组合 12"/>
          <p:cNvGrpSpPr/>
          <p:nvPr/>
        </p:nvGrpSpPr>
        <p:grpSpPr>
          <a:xfrm rot="3903229">
            <a:off x="2486665" y="-2331118"/>
            <a:ext cx="7126526" cy="7126526"/>
            <a:chOff x="2529113" y="3842652"/>
            <a:chExt cx="7126526" cy="7126526"/>
          </a:xfrm>
        </p:grpSpPr>
        <p:sp>
          <p:nvSpPr>
            <p:cNvPr id="14" name="椭圆 13"/>
            <p:cNvSpPr/>
            <p:nvPr/>
          </p:nvSpPr>
          <p:spPr>
            <a:xfrm>
              <a:off x="2529113" y="3842652"/>
              <a:ext cx="7126526" cy="71265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5" name="椭圆 14"/>
            <p:cNvSpPr/>
            <p:nvPr/>
          </p:nvSpPr>
          <p:spPr>
            <a:xfrm>
              <a:off x="3031707" y="5392612"/>
              <a:ext cx="147863" cy="1478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grpSp>
        <p:nvGrpSpPr>
          <p:cNvPr id="16" name="组合 15"/>
          <p:cNvGrpSpPr/>
          <p:nvPr/>
        </p:nvGrpSpPr>
        <p:grpSpPr>
          <a:xfrm>
            <a:off x="2934621" y="-2948403"/>
            <a:ext cx="6315511" cy="6334496"/>
            <a:chOff x="2934621" y="4581156"/>
            <a:chExt cx="6315511" cy="6334496"/>
          </a:xfrm>
        </p:grpSpPr>
        <p:sp>
          <p:nvSpPr>
            <p:cNvPr id="17" name="椭圆 16"/>
            <p:cNvSpPr/>
            <p:nvPr/>
          </p:nvSpPr>
          <p:spPr>
            <a:xfrm>
              <a:off x="2934621" y="4600141"/>
              <a:ext cx="6315511" cy="6315511"/>
            </a:xfrm>
            <a:prstGeom prst="ellipse">
              <a:avLst/>
            </a:prstGeom>
            <a:noFill/>
            <a:ln w="317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8" name="椭圆 17"/>
            <p:cNvSpPr/>
            <p:nvPr/>
          </p:nvSpPr>
          <p:spPr>
            <a:xfrm>
              <a:off x="5784057" y="4581156"/>
              <a:ext cx="73493" cy="7349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sp>
        <p:nvSpPr>
          <p:cNvPr id="19" name="椭圆 18"/>
          <p:cNvSpPr/>
          <p:nvPr/>
        </p:nvSpPr>
        <p:spPr>
          <a:xfrm>
            <a:off x="2308619" y="4391479"/>
            <a:ext cx="60699" cy="606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20" name="椭圆 19"/>
          <p:cNvSpPr/>
          <p:nvPr/>
        </p:nvSpPr>
        <p:spPr>
          <a:xfrm>
            <a:off x="2067074" y="5715454"/>
            <a:ext cx="60699" cy="606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21" name="椭圆 20"/>
          <p:cNvSpPr/>
          <p:nvPr/>
        </p:nvSpPr>
        <p:spPr>
          <a:xfrm>
            <a:off x="2257102" y="2764327"/>
            <a:ext cx="60699" cy="606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22" name="椭圆 21"/>
          <p:cNvSpPr/>
          <p:nvPr/>
        </p:nvSpPr>
        <p:spPr>
          <a:xfrm>
            <a:off x="4487377" y="1681315"/>
            <a:ext cx="60699" cy="606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23" name="椭圆 22"/>
          <p:cNvSpPr/>
          <p:nvPr/>
        </p:nvSpPr>
        <p:spPr>
          <a:xfrm>
            <a:off x="1261211" y="3567393"/>
            <a:ext cx="60699" cy="606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24" name="椭圆 23"/>
          <p:cNvSpPr/>
          <p:nvPr/>
        </p:nvSpPr>
        <p:spPr>
          <a:xfrm>
            <a:off x="2934622" y="2688366"/>
            <a:ext cx="46704" cy="46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25" name="椭圆 24"/>
          <p:cNvSpPr/>
          <p:nvPr/>
        </p:nvSpPr>
        <p:spPr>
          <a:xfrm>
            <a:off x="9659264" y="4163674"/>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26" name="椭圆 25"/>
          <p:cNvSpPr/>
          <p:nvPr/>
        </p:nvSpPr>
        <p:spPr>
          <a:xfrm>
            <a:off x="10750316" y="3529876"/>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27" name="椭圆 26"/>
          <p:cNvSpPr/>
          <p:nvPr/>
        </p:nvSpPr>
        <p:spPr>
          <a:xfrm>
            <a:off x="10993267" y="4630014"/>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28" name="椭圆 27"/>
          <p:cNvSpPr/>
          <p:nvPr/>
        </p:nvSpPr>
        <p:spPr>
          <a:xfrm>
            <a:off x="9906057" y="4953864"/>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29" name="椭圆 28"/>
          <p:cNvSpPr/>
          <p:nvPr/>
        </p:nvSpPr>
        <p:spPr>
          <a:xfrm>
            <a:off x="8910694" y="3749653"/>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0" name="椭圆 29"/>
          <p:cNvSpPr/>
          <p:nvPr/>
        </p:nvSpPr>
        <p:spPr>
          <a:xfrm>
            <a:off x="10606714" y="4012234"/>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1" name="椭圆 30"/>
          <p:cNvSpPr/>
          <p:nvPr/>
        </p:nvSpPr>
        <p:spPr>
          <a:xfrm>
            <a:off x="9858144" y="3598213"/>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nvGrpSpPr>
          <p:cNvPr id="32" name="组合 31"/>
          <p:cNvGrpSpPr/>
          <p:nvPr/>
        </p:nvGrpSpPr>
        <p:grpSpPr>
          <a:xfrm>
            <a:off x="5741186" y="-512307"/>
            <a:ext cx="687403" cy="1005681"/>
            <a:chOff x="8153401" y="1317625"/>
            <a:chExt cx="2232025" cy="3265488"/>
          </a:xfrm>
        </p:grpSpPr>
        <p:grpSp>
          <p:nvGrpSpPr>
            <p:cNvPr id="33" name="组合 32"/>
            <p:cNvGrpSpPr/>
            <p:nvPr/>
          </p:nvGrpSpPr>
          <p:grpSpPr>
            <a:xfrm>
              <a:off x="8890001" y="3308350"/>
              <a:ext cx="739775" cy="1274763"/>
              <a:chOff x="5715001" y="3308350"/>
              <a:chExt cx="739775" cy="1274763"/>
            </a:xfrm>
          </p:grpSpPr>
          <p:sp>
            <p:nvSpPr>
              <p:cNvPr id="45" name="Freeform 5"/>
              <p:cNvSpPr>
                <a:spLocks/>
              </p:cNvSpPr>
              <p:nvPr/>
            </p:nvSpPr>
            <p:spPr bwMode="auto">
              <a:xfrm>
                <a:off x="5715001" y="3511550"/>
                <a:ext cx="739775" cy="1071563"/>
              </a:xfrm>
              <a:custGeom>
                <a:avLst/>
                <a:gdLst>
                  <a:gd name="T0" fmla="*/ 151 w 196"/>
                  <a:gd name="T1" fmla="*/ 209 h 285"/>
                  <a:gd name="T2" fmla="*/ 147 w 196"/>
                  <a:gd name="T3" fmla="*/ 208 h 285"/>
                  <a:gd name="T4" fmla="*/ 138 w 196"/>
                  <a:gd name="T5" fmla="*/ 191 h 285"/>
                  <a:gd name="T6" fmla="*/ 100 w 196"/>
                  <a:gd name="T7" fmla="*/ 285 h 285"/>
                  <a:gd name="T8" fmla="*/ 42 w 196"/>
                  <a:gd name="T9" fmla="*/ 108 h 285"/>
                  <a:gd name="T10" fmla="*/ 25 w 196"/>
                  <a:gd name="T11" fmla="*/ 143 h 285"/>
                  <a:gd name="T12" fmla="*/ 21 w 196"/>
                  <a:gd name="T13" fmla="*/ 143 h 285"/>
                  <a:gd name="T14" fmla="*/ 13 w 196"/>
                  <a:gd name="T15" fmla="*/ 0 h 285"/>
                  <a:gd name="T16" fmla="*/ 187 w 196"/>
                  <a:gd name="T17" fmla="*/ 0 h 285"/>
                  <a:gd name="T18" fmla="*/ 189 w 196"/>
                  <a:gd name="T19" fmla="*/ 93 h 285"/>
                  <a:gd name="T20" fmla="*/ 184 w 196"/>
                  <a:gd name="T21" fmla="*/ 94 h 285"/>
                  <a:gd name="T22" fmla="*/ 154 w 196"/>
                  <a:gd name="T23" fmla="*/ 60 h 285"/>
                  <a:gd name="T24" fmla="*/ 151 w 196"/>
                  <a:gd name="T25" fmla="*/ 209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6" h="285">
                    <a:moveTo>
                      <a:pt x="151" y="209"/>
                    </a:moveTo>
                    <a:cubicBezTo>
                      <a:pt x="150" y="214"/>
                      <a:pt x="148" y="214"/>
                      <a:pt x="147" y="208"/>
                    </a:cubicBezTo>
                    <a:cubicBezTo>
                      <a:pt x="143" y="197"/>
                      <a:pt x="138" y="191"/>
                      <a:pt x="138" y="191"/>
                    </a:cubicBezTo>
                    <a:cubicBezTo>
                      <a:pt x="137" y="233"/>
                      <a:pt x="123" y="268"/>
                      <a:pt x="100" y="285"/>
                    </a:cubicBezTo>
                    <a:cubicBezTo>
                      <a:pt x="17" y="216"/>
                      <a:pt x="42" y="108"/>
                      <a:pt x="42" y="108"/>
                    </a:cubicBezTo>
                    <a:cubicBezTo>
                      <a:pt x="29" y="117"/>
                      <a:pt x="25" y="132"/>
                      <a:pt x="25" y="143"/>
                    </a:cubicBezTo>
                    <a:cubicBezTo>
                      <a:pt x="24" y="149"/>
                      <a:pt x="23" y="149"/>
                      <a:pt x="21" y="143"/>
                    </a:cubicBezTo>
                    <a:cubicBezTo>
                      <a:pt x="0" y="63"/>
                      <a:pt x="13" y="0"/>
                      <a:pt x="13" y="0"/>
                    </a:cubicBezTo>
                    <a:cubicBezTo>
                      <a:pt x="187" y="0"/>
                      <a:pt x="187" y="0"/>
                      <a:pt x="187" y="0"/>
                    </a:cubicBezTo>
                    <a:cubicBezTo>
                      <a:pt x="187" y="0"/>
                      <a:pt x="196" y="39"/>
                      <a:pt x="189" y="93"/>
                    </a:cubicBezTo>
                    <a:cubicBezTo>
                      <a:pt x="188" y="99"/>
                      <a:pt x="186" y="99"/>
                      <a:pt x="184" y="94"/>
                    </a:cubicBezTo>
                    <a:cubicBezTo>
                      <a:pt x="173" y="63"/>
                      <a:pt x="154" y="60"/>
                      <a:pt x="154" y="60"/>
                    </a:cubicBezTo>
                    <a:cubicBezTo>
                      <a:pt x="171" y="120"/>
                      <a:pt x="158" y="184"/>
                      <a:pt x="151" y="209"/>
                    </a:cubicBezTo>
                    <a:close/>
                  </a:path>
                </a:pathLst>
              </a:custGeom>
              <a:solidFill>
                <a:srgbClr val="FF97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Times New Roman" panose="02020603050405020304" pitchFamily="18" charset="0"/>
                  <a:cs typeface="Times New Roman" panose="02020603050405020304" pitchFamily="18" charset="0"/>
                </a:endParaRPr>
              </a:p>
            </p:txBody>
          </p:sp>
          <p:sp>
            <p:nvSpPr>
              <p:cNvPr id="46" name="Freeform 6"/>
              <p:cNvSpPr>
                <a:spLocks/>
              </p:cNvSpPr>
              <p:nvPr/>
            </p:nvSpPr>
            <p:spPr bwMode="auto">
              <a:xfrm>
                <a:off x="5775326" y="3308350"/>
                <a:ext cx="619125" cy="1071563"/>
              </a:xfrm>
              <a:custGeom>
                <a:avLst/>
                <a:gdLst>
                  <a:gd name="T0" fmla="*/ 127 w 164"/>
                  <a:gd name="T1" fmla="*/ 209 h 285"/>
                  <a:gd name="T2" fmla="*/ 123 w 164"/>
                  <a:gd name="T3" fmla="*/ 208 h 285"/>
                  <a:gd name="T4" fmla="*/ 116 w 164"/>
                  <a:gd name="T5" fmla="*/ 191 h 285"/>
                  <a:gd name="T6" fmla="*/ 84 w 164"/>
                  <a:gd name="T7" fmla="*/ 285 h 285"/>
                  <a:gd name="T8" fmla="*/ 35 w 164"/>
                  <a:gd name="T9" fmla="*/ 108 h 285"/>
                  <a:gd name="T10" fmla="*/ 21 w 164"/>
                  <a:gd name="T11" fmla="*/ 143 h 285"/>
                  <a:gd name="T12" fmla="*/ 18 w 164"/>
                  <a:gd name="T13" fmla="*/ 143 h 285"/>
                  <a:gd name="T14" fmla="*/ 11 w 164"/>
                  <a:gd name="T15" fmla="*/ 0 h 285"/>
                  <a:gd name="T16" fmla="*/ 158 w 164"/>
                  <a:gd name="T17" fmla="*/ 0 h 285"/>
                  <a:gd name="T18" fmla="*/ 159 w 164"/>
                  <a:gd name="T19" fmla="*/ 93 h 285"/>
                  <a:gd name="T20" fmla="*/ 155 w 164"/>
                  <a:gd name="T21" fmla="*/ 94 h 285"/>
                  <a:gd name="T22" fmla="*/ 129 w 164"/>
                  <a:gd name="T23" fmla="*/ 60 h 285"/>
                  <a:gd name="T24" fmla="*/ 127 w 164"/>
                  <a:gd name="T25" fmla="*/ 209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4" h="285">
                    <a:moveTo>
                      <a:pt x="127" y="209"/>
                    </a:moveTo>
                    <a:cubicBezTo>
                      <a:pt x="126" y="214"/>
                      <a:pt x="124" y="214"/>
                      <a:pt x="123" y="208"/>
                    </a:cubicBezTo>
                    <a:cubicBezTo>
                      <a:pt x="120" y="197"/>
                      <a:pt x="116" y="191"/>
                      <a:pt x="116" y="191"/>
                    </a:cubicBezTo>
                    <a:cubicBezTo>
                      <a:pt x="115" y="233"/>
                      <a:pt x="103" y="268"/>
                      <a:pt x="84" y="285"/>
                    </a:cubicBezTo>
                    <a:cubicBezTo>
                      <a:pt x="14" y="216"/>
                      <a:pt x="35" y="108"/>
                      <a:pt x="35" y="108"/>
                    </a:cubicBezTo>
                    <a:cubicBezTo>
                      <a:pt x="25" y="117"/>
                      <a:pt x="21" y="132"/>
                      <a:pt x="21" y="143"/>
                    </a:cubicBezTo>
                    <a:cubicBezTo>
                      <a:pt x="20" y="149"/>
                      <a:pt x="19" y="149"/>
                      <a:pt x="18" y="143"/>
                    </a:cubicBezTo>
                    <a:cubicBezTo>
                      <a:pt x="0" y="63"/>
                      <a:pt x="11" y="0"/>
                      <a:pt x="11" y="0"/>
                    </a:cubicBezTo>
                    <a:cubicBezTo>
                      <a:pt x="158" y="0"/>
                      <a:pt x="158" y="0"/>
                      <a:pt x="158" y="0"/>
                    </a:cubicBezTo>
                    <a:cubicBezTo>
                      <a:pt x="158" y="0"/>
                      <a:pt x="164" y="39"/>
                      <a:pt x="159" y="93"/>
                    </a:cubicBezTo>
                    <a:cubicBezTo>
                      <a:pt x="158" y="99"/>
                      <a:pt x="157" y="99"/>
                      <a:pt x="155" y="94"/>
                    </a:cubicBezTo>
                    <a:cubicBezTo>
                      <a:pt x="146" y="63"/>
                      <a:pt x="129" y="60"/>
                      <a:pt x="129" y="60"/>
                    </a:cubicBezTo>
                    <a:cubicBezTo>
                      <a:pt x="144" y="120"/>
                      <a:pt x="133" y="184"/>
                      <a:pt x="127" y="209"/>
                    </a:cubicBezTo>
                    <a:close/>
                  </a:path>
                </a:pathLst>
              </a:custGeom>
              <a:solidFill>
                <a:srgbClr val="FFC3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Times New Roman" panose="02020603050405020304" pitchFamily="18" charset="0"/>
                  <a:cs typeface="Times New Roman" panose="02020603050405020304" pitchFamily="18" charset="0"/>
                </a:endParaRPr>
              </a:p>
            </p:txBody>
          </p:sp>
        </p:grpSp>
        <p:sp>
          <p:nvSpPr>
            <p:cNvPr id="34" name="Freeform 7"/>
            <p:cNvSpPr>
              <a:spLocks/>
            </p:cNvSpPr>
            <p:nvPr/>
          </p:nvSpPr>
          <p:spPr bwMode="auto">
            <a:xfrm>
              <a:off x="8153401" y="2736850"/>
              <a:ext cx="785813" cy="1379538"/>
            </a:xfrm>
            <a:custGeom>
              <a:avLst/>
              <a:gdLst>
                <a:gd name="T0" fmla="*/ 172 w 208"/>
                <a:gd name="T1" fmla="*/ 0 h 367"/>
                <a:gd name="T2" fmla="*/ 132 w 208"/>
                <a:gd name="T3" fmla="*/ 367 h 367"/>
                <a:gd name="T4" fmla="*/ 208 w 208"/>
                <a:gd name="T5" fmla="*/ 206 h 367"/>
                <a:gd name="T6" fmla="*/ 172 w 208"/>
                <a:gd name="T7" fmla="*/ 0 h 367"/>
              </a:gdLst>
              <a:ahLst/>
              <a:cxnLst>
                <a:cxn ang="0">
                  <a:pos x="T0" y="T1"/>
                </a:cxn>
                <a:cxn ang="0">
                  <a:pos x="T2" y="T3"/>
                </a:cxn>
                <a:cxn ang="0">
                  <a:pos x="T4" y="T5"/>
                </a:cxn>
                <a:cxn ang="0">
                  <a:pos x="T6" y="T7"/>
                </a:cxn>
              </a:cxnLst>
              <a:rect l="0" t="0" r="r" b="b"/>
              <a:pathLst>
                <a:path w="208" h="367">
                  <a:moveTo>
                    <a:pt x="172" y="0"/>
                  </a:moveTo>
                  <a:cubicBezTo>
                    <a:pt x="172" y="0"/>
                    <a:pt x="0" y="124"/>
                    <a:pt x="132" y="367"/>
                  </a:cubicBezTo>
                  <a:cubicBezTo>
                    <a:pt x="208" y="206"/>
                    <a:pt x="208" y="206"/>
                    <a:pt x="208" y="206"/>
                  </a:cubicBezTo>
                  <a:lnTo>
                    <a:pt x="172" y="0"/>
                  </a:lnTo>
                  <a:close/>
                </a:path>
              </a:pathLst>
            </a:custGeom>
            <a:solidFill>
              <a:srgbClr val="02B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Times New Roman" panose="02020603050405020304" pitchFamily="18" charset="0"/>
                <a:cs typeface="Times New Roman" panose="02020603050405020304" pitchFamily="18" charset="0"/>
              </a:endParaRPr>
            </a:p>
          </p:txBody>
        </p:sp>
        <p:sp>
          <p:nvSpPr>
            <p:cNvPr id="35" name="Freeform 8"/>
            <p:cNvSpPr>
              <a:spLocks/>
            </p:cNvSpPr>
            <p:nvPr/>
          </p:nvSpPr>
          <p:spPr bwMode="auto">
            <a:xfrm>
              <a:off x="9596438" y="2736850"/>
              <a:ext cx="788988" cy="1379538"/>
            </a:xfrm>
            <a:custGeom>
              <a:avLst/>
              <a:gdLst>
                <a:gd name="T0" fmla="*/ 37 w 209"/>
                <a:gd name="T1" fmla="*/ 0 h 367"/>
                <a:gd name="T2" fmla="*/ 77 w 209"/>
                <a:gd name="T3" fmla="*/ 367 h 367"/>
                <a:gd name="T4" fmla="*/ 0 w 209"/>
                <a:gd name="T5" fmla="*/ 206 h 367"/>
                <a:gd name="T6" fmla="*/ 37 w 209"/>
                <a:gd name="T7" fmla="*/ 0 h 367"/>
              </a:gdLst>
              <a:ahLst/>
              <a:cxnLst>
                <a:cxn ang="0">
                  <a:pos x="T0" y="T1"/>
                </a:cxn>
                <a:cxn ang="0">
                  <a:pos x="T2" y="T3"/>
                </a:cxn>
                <a:cxn ang="0">
                  <a:pos x="T4" y="T5"/>
                </a:cxn>
                <a:cxn ang="0">
                  <a:pos x="T6" y="T7"/>
                </a:cxn>
              </a:cxnLst>
              <a:rect l="0" t="0" r="r" b="b"/>
              <a:pathLst>
                <a:path w="209" h="367">
                  <a:moveTo>
                    <a:pt x="37" y="0"/>
                  </a:moveTo>
                  <a:cubicBezTo>
                    <a:pt x="37" y="0"/>
                    <a:pt x="209" y="124"/>
                    <a:pt x="77" y="367"/>
                  </a:cubicBezTo>
                  <a:cubicBezTo>
                    <a:pt x="0" y="206"/>
                    <a:pt x="0" y="206"/>
                    <a:pt x="0" y="206"/>
                  </a:cubicBezTo>
                  <a:lnTo>
                    <a:pt x="37" y="0"/>
                  </a:lnTo>
                  <a:close/>
                </a:path>
              </a:pathLst>
            </a:custGeom>
            <a:solidFill>
              <a:srgbClr val="02B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Times New Roman" panose="02020603050405020304" pitchFamily="18" charset="0"/>
                <a:cs typeface="Times New Roman" panose="02020603050405020304" pitchFamily="18" charset="0"/>
              </a:endParaRPr>
            </a:p>
          </p:txBody>
        </p:sp>
        <p:sp>
          <p:nvSpPr>
            <p:cNvPr id="36" name="Freeform 9"/>
            <p:cNvSpPr>
              <a:spLocks/>
            </p:cNvSpPr>
            <p:nvPr/>
          </p:nvSpPr>
          <p:spPr bwMode="auto">
            <a:xfrm>
              <a:off x="8493126" y="1317625"/>
              <a:ext cx="1552575" cy="2193925"/>
            </a:xfrm>
            <a:custGeom>
              <a:avLst/>
              <a:gdLst>
                <a:gd name="T0" fmla="*/ 118 w 411"/>
                <a:gd name="T1" fmla="*/ 583 h 583"/>
                <a:gd name="T2" fmla="*/ 205 w 411"/>
                <a:gd name="T3" fmla="*/ 583 h 583"/>
                <a:gd name="T4" fmla="*/ 292 w 411"/>
                <a:gd name="T5" fmla="*/ 583 h 583"/>
                <a:gd name="T6" fmla="*/ 205 w 411"/>
                <a:gd name="T7" fmla="*/ 0 h 583"/>
                <a:gd name="T8" fmla="*/ 118 w 411"/>
                <a:gd name="T9" fmla="*/ 583 h 583"/>
              </a:gdLst>
              <a:ahLst/>
              <a:cxnLst>
                <a:cxn ang="0">
                  <a:pos x="T0" y="T1"/>
                </a:cxn>
                <a:cxn ang="0">
                  <a:pos x="T2" y="T3"/>
                </a:cxn>
                <a:cxn ang="0">
                  <a:pos x="T4" y="T5"/>
                </a:cxn>
                <a:cxn ang="0">
                  <a:pos x="T6" y="T7"/>
                </a:cxn>
                <a:cxn ang="0">
                  <a:pos x="T8" y="T9"/>
                </a:cxn>
              </a:cxnLst>
              <a:rect l="0" t="0" r="r" b="b"/>
              <a:pathLst>
                <a:path w="411" h="583">
                  <a:moveTo>
                    <a:pt x="118" y="583"/>
                  </a:moveTo>
                  <a:cubicBezTo>
                    <a:pt x="205" y="583"/>
                    <a:pt x="205" y="583"/>
                    <a:pt x="205" y="583"/>
                  </a:cubicBezTo>
                  <a:cubicBezTo>
                    <a:pt x="292" y="583"/>
                    <a:pt x="292" y="583"/>
                    <a:pt x="292" y="583"/>
                  </a:cubicBezTo>
                  <a:cubicBezTo>
                    <a:pt x="411" y="211"/>
                    <a:pt x="205" y="0"/>
                    <a:pt x="205" y="0"/>
                  </a:cubicBezTo>
                  <a:cubicBezTo>
                    <a:pt x="205" y="0"/>
                    <a:pt x="0" y="211"/>
                    <a:pt x="118" y="583"/>
                  </a:cubicBezTo>
                  <a:close/>
                </a:path>
              </a:pathLst>
            </a:custGeom>
            <a:solidFill>
              <a:srgbClr val="00C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Times New Roman" panose="02020603050405020304" pitchFamily="18" charset="0"/>
                <a:cs typeface="Times New Roman" panose="02020603050405020304" pitchFamily="18" charset="0"/>
              </a:endParaRPr>
            </a:p>
          </p:txBody>
        </p:sp>
        <p:sp>
          <p:nvSpPr>
            <p:cNvPr id="37" name="Freeform 10"/>
            <p:cNvSpPr>
              <a:spLocks/>
            </p:cNvSpPr>
            <p:nvPr/>
          </p:nvSpPr>
          <p:spPr bwMode="auto">
            <a:xfrm>
              <a:off x="8999538" y="1317625"/>
              <a:ext cx="539750" cy="420688"/>
            </a:xfrm>
            <a:custGeom>
              <a:avLst/>
              <a:gdLst>
                <a:gd name="T0" fmla="*/ 71 w 143"/>
                <a:gd name="T1" fmla="*/ 0 h 112"/>
                <a:gd name="T2" fmla="*/ 0 w 143"/>
                <a:gd name="T3" fmla="*/ 112 h 112"/>
                <a:gd name="T4" fmla="*/ 143 w 143"/>
                <a:gd name="T5" fmla="*/ 112 h 112"/>
                <a:gd name="T6" fmla="*/ 71 w 143"/>
                <a:gd name="T7" fmla="*/ 0 h 112"/>
              </a:gdLst>
              <a:ahLst/>
              <a:cxnLst>
                <a:cxn ang="0">
                  <a:pos x="T0" y="T1"/>
                </a:cxn>
                <a:cxn ang="0">
                  <a:pos x="T2" y="T3"/>
                </a:cxn>
                <a:cxn ang="0">
                  <a:pos x="T4" y="T5"/>
                </a:cxn>
                <a:cxn ang="0">
                  <a:pos x="T6" y="T7"/>
                </a:cxn>
              </a:cxnLst>
              <a:rect l="0" t="0" r="r" b="b"/>
              <a:pathLst>
                <a:path w="143" h="112">
                  <a:moveTo>
                    <a:pt x="71" y="0"/>
                  </a:moveTo>
                  <a:cubicBezTo>
                    <a:pt x="71" y="0"/>
                    <a:pt x="34" y="38"/>
                    <a:pt x="0" y="112"/>
                  </a:cubicBezTo>
                  <a:cubicBezTo>
                    <a:pt x="143" y="112"/>
                    <a:pt x="143" y="112"/>
                    <a:pt x="143" y="112"/>
                  </a:cubicBezTo>
                  <a:cubicBezTo>
                    <a:pt x="109" y="38"/>
                    <a:pt x="71" y="0"/>
                    <a:pt x="71" y="0"/>
                  </a:cubicBezTo>
                  <a:close/>
                </a:path>
              </a:pathLst>
            </a:custGeom>
            <a:solidFill>
              <a:srgbClr val="02B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Times New Roman" panose="02020603050405020304" pitchFamily="18" charset="0"/>
                <a:cs typeface="Times New Roman" panose="02020603050405020304" pitchFamily="18" charset="0"/>
              </a:endParaRPr>
            </a:p>
          </p:txBody>
        </p:sp>
        <p:grpSp>
          <p:nvGrpSpPr>
            <p:cNvPr id="38" name="组合 37"/>
            <p:cNvGrpSpPr/>
            <p:nvPr/>
          </p:nvGrpSpPr>
          <p:grpSpPr>
            <a:xfrm>
              <a:off x="9040813" y="1828800"/>
              <a:ext cx="457200" cy="458788"/>
              <a:chOff x="5865813" y="1828800"/>
              <a:chExt cx="457200" cy="458788"/>
            </a:xfrm>
          </p:grpSpPr>
          <p:sp>
            <p:nvSpPr>
              <p:cNvPr id="43" name="Oval 11"/>
              <p:cNvSpPr>
                <a:spLocks noChangeArrowheads="1"/>
              </p:cNvSpPr>
              <p:nvPr/>
            </p:nvSpPr>
            <p:spPr bwMode="auto">
              <a:xfrm>
                <a:off x="5865813" y="1828800"/>
                <a:ext cx="457200" cy="458788"/>
              </a:xfrm>
              <a:prstGeom prst="ellipse">
                <a:avLst/>
              </a:prstGeom>
              <a:solidFill>
                <a:srgbClr val="017E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Times New Roman" panose="02020603050405020304" pitchFamily="18" charset="0"/>
                  <a:cs typeface="Times New Roman" panose="02020603050405020304" pitchFamily="18" charset="0"/>
                </a:endParaRPr>
              </a:p>
            </p:txBody>
          </p:sp>
          <p:sp>
            <p:nvSpPr>
              <p:cNvPr id="44" name="Oval 12"/>
              <p:cNvSpPr>
                <a:spLocks noChangeArrowheads="1"/>
              </p:cNvSpPr>
              <p:nvPr/>
            </p:nvSpPr>
            <p:spPr bwMode="auto">
              <a:xfrm>
                <a:off x="5915026" y="1881188"/>
                <a:ext cx="358775" cy="3587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Times New Roman" panose="02020603050405020304" pitchFamily="18" charset="0"/>
                  <a:cs typeface="Times New Roman" panose="02020603050405020304" pitchFamily="18" charset="0"/>
                </a:endParaRPr>
              </a:p>
            </p:txBody>
          </p:sp>
        </p:grpSp>
        <p:sp>
          <p:nvSpPr>
            <p:cNvPr id="39" name="Oval 13"/>
            <p:cNvSpPr>
              <a:spLocks noChangeArrowheads="1"/>
            </p:cNvSpPr>
            <p:nvPr/>
          </p:nvSpPr>
          <p:spPr bwMode="auto">
            <a:xfrm>
              <a:off x="9194801" y="2355850"/>
              <a:ext cx="147638" cy="15081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Times New Roman" panose="02020603050405020304" pitchFamily="18" charset="0"/>
                <a:cs typeface="Times New Roman" panose="02020603050405020304" pitchFamily="18" charset="0"/>
              </a:endParaRPr>
            </a:p>
          </p:txBody>
        </p:sp>
        <p:sp>
          <p:nvSpPr>
            <p:cNvPr id="40" name="Freeform 14"/>
            <p:cNvSpPr>
              <a:spLocks/>
            </p:cNvSpPr>
            <p:nvPr/>
          </p:nvSpPr>
          <p:spPr bwMode="auto">
            <a:xfrm>
              <a:off x="8843963" y="3124200"/>
              <a:ext cx="850900" cy="96838"/>
            </a:xfrm>
            <a:custGeom>
              <a:avLst/>
              <a:gdLst>
                <a:gd name="T0" fmla="*/ 5 w 225"/>
                <a:gd name="T1" fmla="*/ 26 h 26"/>
                <a:gd name="T2" fmla="*/ 220 w 225"/>
                <a:gd name="T3" fmla="*/ 26 h 26"/>
                <a:gd name="T4" fmla="*/ 225 w 225"/>
                <a:gd name="T5" fmla="*/ 0 h 26"/>
                <a:gd name="T6" fmla="*/ 0 w 225"/>
                <a:gd name="T7" fmla="*/ 0 h 26"/>
                <a:gd name="T8" fmla="*/ 5 w 225"/>
                <a:gd name="T9" fmla="*/ 26 h 26"/>
              </a:gdLst>
              <a:ahLst/>
              <a:cxnLst>
                <a:cxn ang="0">
                  <a:pos x="T0" y="T1"/>
                </a:cxn>
                <a:cxn ang="0">
                  <a:pos x="T2" y="T3"/>
                </a:cxn>
                <a:cxn ang="0">
                  <a:pos x="T4" y="T5"/>
                </a:cxn>
                <a:cxn ang="0">
                  <a:pos x="T6" y="T7"/>
                </a:cxn>
                <a:cxn ang="0">
                  <a:pos x="T8" y="T9"/>
                </a:cxn>
              </a:cxnLst>
              <a:rect l="0" t="0" r="r" b="b"/>
              <a:pathLst>
                <a:path w="225" h="26">
                  <a:moveTo>
                    <a:pt x="5" y="26"/>
                  </a:moveTo>
                  <a:cubicBezTo>
                    <a:pt x="220" y="26"/>
                    <a:pt x="220" y="26"/>
                    <a:pt x="220" y="26"/>
                  </a:cubicBezTo>
                  <a:cubicBezTo>
                    <a:pt x="222" y="18"/>
                    <a:pt x="224" y="9"/>
                    <a:pt x="225" y="0"/>
                  </a:cubicBezTo>
                  <a:cubicBezTo>
                    <a:pt x="0" y="0"/>
                    <a:pt x="0" y="0"/>
                    <a:pt x="0" y="0"/>
                  </a:cubicBezTo>
                  <a:cubicBezTo>
                    <a:pt x="1" y="9"/>
                    <a:pt x="3" y="18"/>
                    <a:pt x="5" y="26"/>
                  </a:cubicBezTo>
                  <a:close/>
                </a:path>
              </a:pathLst>
            </a:custGeom>
            <a:solidFill>
              <a:srgbClr val="02B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Times New Roman" panose="02020603050405020304" pitchFamily="18" charset="0"/>
                <a:cs typeface="Times New Roman" panose="02020603050405020304" pitchFamily="18" charset="0"/>
              </a:endParaRPr>
            </a:p>
          </p:txBody>
        </p:sp>
        <p:sp>
          <p:nvSpPr>
            <p:cNvPr id="41" name="Freeform 15"/>
            <p:cNvSpPr>
              <a:spLocks/>
            </p:cNvSpPr>
            <p:nvPr/>
          </p:nvSpPr>
          <p:spPr bwMode="auto">
            <a:xfrm>
              <a:off x="8885238" y="3327400"/>
              <a:ext cx="763588" cy="101600"/>
            </a:xfrm>
            <a:custGeom>
              <a:avLst/>
              <a:gdLst>
                <a:gd name="T0" fmla="*/ 8 w 202"/>
                <a:gd name="T1" fmla="*/ 27 h 27"/>
                <a:gd name="T2" fmla="*/ 195 w 202"/>
                <a:gd name="T3" fmla="*/ 27 h 27"/>
                <a:gd name="T4" fmla="*/ 202 w 202"/>
                <a:gd name="T5" fmla="*/ 0 h 27"/>
                <a:gd name="T6" fmla="*/ 0 w 202"/>
                <a:gd name="T7" fmla="*/ 0 h 27"/>
                <a:gd name="T8" fmla="*/ 8 w 202"/>
                <a:gd name="T9" fmla="*/ 27 h 27"/>
              </a:gdLst>
              <a:ahLst/>
              <a:cxnLst>
                <a:cxn ang="0">
                  <a:pos x="T0" y="T1"/>
                </a:cxn>
                <a:cxn ang="0">
                  <a:pos x="T2" y="T3"/>
                </a:cxn>
                <a:cxn ang="0">
                  <a:pos x="T4" y="T5"/>
                </a:cxn>
                <a:cxn ang="0">
                  <a:pos x="T6" y="T7"/>
                </a:cxn>
                <a:cxn ang="0">
                  <a:pos x="T8" y="T9"/>
                </a:cxn>
              </a:cxnLst>
              <a:rect l="0" t="0" r="r" b="b"/>
              <a:pathLst>
                <a:path w="202" h="27">
                  <a:moveTo>
                    <a:pt x="8" y="27"/>
                  </a:moveTo>
                  <a:cubicBezTo>
                    <a:pt x="195" y="27"/>
                    <a:pt x="195" y="27"/>
                    <a:pt x="195" y="27"/>
                  </a:cubicBezTo>
                  <a:cubicBezTo>
                    <a:pt x="198" y="18"/>
                    <a:pt x="200" y="9"/>
                    <a:pt x="202" y="0"/>
                  </a:cubicBezTo>
                  <a:cubicBezTo>
                    <a:pt x="0" y="0"/>
                    <a:pt x="0" y="0"/>
                    <a:pt x="0" y="0"/>
                  </a:cubicBezTo>
                  <a:cubicBezTo>
                    <a:pt x="3" y="9"/>
                    <a:pt x="5" y="18"/>
                    <a:pt x="8" y="27"/>
                  </a:cubicBezTo>
                  <a:close/>
                </a:path>
              </a:pathLst>
            </a:custGeom>
            <a:solidFill>
              <a:srgbClr val="02B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Times New Roman" panose="02020603050405020304" pitchFamily="18" charset="0"/>
                <a:cs typeface="Times New Roman" panose="02020603050405020304" pitchFamily="18" charset="0"/>
              </a:endParaRPr>
            </a:p>
          </p:txBody>
        </p:sp>
        <p:sp>
          <p:nvSpPr>
            <p:cNvPr id="42" name="Freeform 16"/>
            <p:cNvSpPr>
              <a:spLocks/>
            </p:cNvSpPr>
            <p:nvPr/>
          </p:nvSpPr>
          <p:spPr bwMode="auto">
            <a:xfrm>
              <a:off x="9224963" y="2693988"/>
              <a:ext cx="87313" cy="1468438"/>
            </a:xfrm>
            <a:custGeom>
              <a:avLst/>
              <a:gdLst>
                <a:gd name="T0" fmla="*/ 11 w 23"/>
                <a:gd name="T1" fmla="*/ 390 h 390"/>
                <a:gd name="T2" fmla="*/ 0 w 23"/>
                <a:gd name="T3" fmla="*/ 378 h 390"/>
                <a:gd name="T4" fmla="*/ 0 w 23"/>
                <a:gd name="T5" fmla="*/ 11 h 390"/>
                <a:gd name="T6" fmla="*/ 11 w 23"/>
                <a:gd name="T7" fmla="*/ 0 h 390"/>
                <a:gd name="T8" fmla="*/ 23 w 23"/>
                <a:gd name="T9" fmla="*/ 11 h 390"/>
                <a:gd name="T10" fmla="*/ 23 w 23"/>
                <a:gd name="T11" fmla="*/ 378 h 390"/>
                <a:gd name="T12" fmla="*/ 11 w 23"/>
                <a:gd name="T13" fmla="*/ 390 h 390"/>
              </a:gdLst>
              <a:ahLst/>
              <a:cxnLst>
                <a:cxn ang="0">
                  <a:pos x="T0" y="T1"/>
                </a:cxn>
                <a:cxn ang="0">
                  <a:pos x="T2" y="T3"/>
                </a:cxn>
                <a:cxn ang="0">
                  <a:pos x="T4" y="T5"/>
                </a:cxn>
                <a:cxn ang="0">
                  <a:pos x="T6" y="T7"/>
                </a:cxn>
                <a:cxn ang="0">
                  <a:pos x="T8" y="T9"/>
                </a:cxn>
                <a:cxn ang="0">
                  <a:pos x="T10" y="T11"/>
                </a:cxn>
                <a:cxn ang="0">
                  <a:pos x="T12" y="T13"/>
                </a:cxn>
              </a:cxnLst>
              <a:rect l="0" t="0" r="r" b="b"/>
              <a:pathLst>
                <a:path w="23" h="390">
                  <a:moveTo>
                    <a:pt x="11" y="390"/>
                  </a:moveTo>
                  <a:cubicBezTo>
                    <a:pt x="5" y="390"/>
                    <a:pt x="0" y="384"/>
                    <a:pt x="0" y="378"/>
                  </a:cubicBezTo>
                  <a:cubicBezTo>
                    <a:pt x="0" y="11"/>
                    <a:pt x="0" y="11"/>
                    <a:pt x="0" y="11"/>
                  </a:cubicBezTo>
                  <a:cubicBezTo>
                    <a:pt x="0" y="5"/>
                    <a:pt x="5" y="0"/>
                    <a:pt x="11" y="0"/>
                  </a:cubicBezTo>
                  <a:cubicBezTo>
                    <a:pt x="18" y="0"/>
                    <a:pt x="23" y="5"/>
                    <a:pt x="23" y="11"/>
                  </a:cubicBezTo>
                  <a:cubicBezTo>
                    <a:pt x="23" y="378"/>
                    <a:pt x="23" y="378"/>
                    <a:pt x="23" y="378"/>
                  </a:cubicBezTo>
                  <a:cubicBezTo>
                    <a:pt x="23" y="384"/>
                    <a:pt x="18" y="390"/>
                    <a:pt x="11" y="390"/>
                  </a:cubicBezTo>
                  <a:close/>
                </a:path>
              </a:pathLst>
            </a:custGeom>
            <a:solidFill>
              <a:srgbClr val="017E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Times New Roman" panose="02020603050405020304" pitchFamily="18" charset="0"/>
                <a:cs typeface="Times New Roman" panose="02020603050405020304" pitchFamily="18" charset="0"/>
              </a:endParaRPr>
            </a:p>
          </p:txBody>
        </p:sp>
      </p:grpSp>
      <p:pic>
        <p:nvPicPr>
          <p:cNvPr id="47" name="图片 46"/>
          <p:cNvPicPr>
            <a:picLocks noChangeAspect="1"/>
          </p:cNvPicPr>
          <p:nvPr/>
        </p:nvPicPr>
        <p:blipFill>
          <a:blip r:embed="rId5"/>
          <a:stretch>
            <a:fillRect/>
          </a:stretch>
        </p:blipFill>
        <p:spPr>
          <a:xfrm>
            <a:off x="3869928" y="-2367899"/>
            <a:ext cx="4452144" cy="4426259"/>
          </a:xfrm>
          <a:prstGeom prst="rect">
            <a:avLst/>
          </a:prstGeom>
        </p:spPr>
      </p:pic>
      <p:grpSp>
        <p:nvGrpSpPr>
          <p:cNvPr id="49" name="组合 48"/>
          <p:cNvGrpSpPr/>
          <p:nvPr/>
        </p:nvGrpSpPr>
        <p:grpSpPr>
          <a:xfrm>
            <a:off x="5182548" y="2407284"/>
            <a:ext cx="1846114" cy="400558"/>
            <a:chOff x="5312583" y="3719274"/>
            <a:chExt cx="1846114" cy="400558"/>
          </a:xfrm>
        </p:grpSpPr>
        <p:grpSp>
          <p:nvGrpSpPr>
            <p:cNvPr id="50" name="组合 49"/>
            <p:cNvGrpSpPr/>
            <p:nvPr/>
          </p:nvGrpSpPr>
          <p:grpSpPr>
            <a:xfrm>
              <a:off x="5312583" y="3739657"/>
              <a:ext cx="1826904" cy="380175"/>
              <a:chOff x="-7016931" y="5053020"/>
              <a:chExt cx="1826904" cy="380175"/>
            </a:xfrm>
          </p:grpSpPr>
          <p:sp>
            <p:nvSpPr>
              <p:cNvPr id="52" name="圆角矩形 51"/>
              <p:cNvSpPr/>
              <p:nvPr/>
            </p:nvSpPr>
            <p:spPr>
              <a:xfrm>
                <a:off x="-7016931" y="5091170"/>
                <a:ext cx="1826904" cy="342025"/>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3" name="圆角矩形 52"/>
              <p:cNvSpPr/>
              <p:nvPr/>
            </p:nvSpPr>
            <p:spPr>
              <a:xfrm>
                <a:off x="-7016931" y="5053020"/>
                <a:ext cx="1826904" cy="342025"/>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sp>
          <p:nvSpPr>
            <p:cNvPr id="51" name="文本框 50"/>
            <p:cNvSpPr txBox="1"/>
            <p:nvPr/>
          </p:nvSpPr>
          <p:spPr>
            <a:xfrm>
              <a:off x="5356240" y="3719274"/>
              <a:ext cx="1802457" cy="400110"/>
            </a:xfrm>
            <a:prstGeom prst="rect">
              <a:avLst/>
            </a:prstGeom>
            <a:noFill/>
          </p:spPr>
          <p:txBody>
            <a:bodyPr wrap="square" rtlCol="0">
              <a:spAutoFit/>
            </a:bodyPr>
            <a:lstStyle/>
            <a:p>
              <a:pPr algn="ctr"/>
              <a:r>
                <a:rPr lang="en-US" altLang="zh-CN" sz="2000" b="1" dirty="0" smtClean="0">
                  <a:latin typeface="Times New Roman" panose="02020603050405020304" pitchFamily="18" charset="0"/>
                  <a:cs typeface="Times New Roman" panose="02020603050405020304" pitchFamily="18" charset="0"/>
                </a:rPr>
                <a:t>NỘI DUNG</a:t>
              </a:r>
              <a:endParaRPr lang="zh-CN" altLang="en-US" sz="2000" b="1" dirty="0">
                <a:latin typeface="Times New Roman" panose="02020603050405020304" pitchFamily="18" charset="0"/>
                <a:cs typeface="Times New Roman" panose="02020603050405020304" pitchFamily="18" charset="0"/>
              </a:endParaRPr>
            </a:p>
          </p:txBody>
        </p:sp>
      </p:grpSp>
      <p:grpSp>
        <p:nvGrpSpPr>
          <p:cNvPr id="57" name="组合 56"/>
          <p:cNvGrpSpPr/>
          <p:nvPr/>
        </p:nvGrpSpPr>
        <p:grpSpPr>
          <a:xfrm>
            <a:off x="2375966" y="1554574"/>
            <a:ext cx="1035753" cy="628812"/>
            <a:chOff x="-1831478" y="4950226"/>
            <a:chExt cx="1035753" cy="628812"/>
          </a:xfrm>
        </p:grpSpPr>
        <p:grpSp>
          <p:nvGrpSpPr>
            <p:cNvPr id="58" name="组合 57"/>
            <p:cNvGrpSpPr/>
            <p:nvPr/>
          </p:nvGrpSpPr>
          <p:grpSpPr>
            <a:xfrm>
              <a:off x="-1646305" y="4950226"/>
              <a:ext cx="628812" cy="628812"/>
              <a:chOff x="-1692657" y="4950226"/>
              <a:chExt cx="628812" cy="628812"/>
            </a:xfrm>
          </p:grpSpPr>
          <p:sp>
            <p:nvSpPr>
              <p:cNvPr id="62" name="椭圆 61"/>
              <p:cNvSpPr/>
              <p:nvPr/>
            </p:nvSpPr>
            <p:spPr>
              <a:xfrm>
                <a:off x="-1692657" y="4950226"/>
                <a:ext cx="628812" cy="628812"/>
              </a:xfrm>
              <a:prstGeom prst="ellipse">
                <a:avLst/>
              </a:prstGeom>
              <a:solidFill>
                <a:srgbClr val="01A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63" name="椭圆 62"/>
              <p:cNvSpPr/>
              <p:nvPr/>
            </p:nvSpPr>
            <p:spPr>
              <a:xfrm>
                <a:off x="-1485202" y="5252422"/>
                <a:ext cx="258905" cy="258905"/>
              </a:xfrm>
              <a:prstGeom prst="ellipse">
                <a:avLst/>
              </a:prstGeom>
              <a:solidFill>
                <a:srgbClr val="03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64" name="椭圆 63"/>
              <p:cNvSpPr/>
              <p:nvPr/>
            </p:nvSpPr>
            <p:spPr>
              <a:xfrm>
                <a:off x="-1609395" y="5228556"/>
                <a:ext cx="69820" cy="69820"/>
              </a:xfrm>
              <a:prstGeom prst="ellipse">
                <a:avLst/>
              </a:prstGeom>
              <a:solidFill>
                <a:srgbClr val="03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65" name="椭圆 64"/>
              <p:cNvSpPr/>
              <p:nvPr/>
            </p:nvSpPr>
            <p:spPr>
              <a:xfrm>
                <a:off x="-1296117" y="5092680"/>
                <a:ext cx="69820" cy="69820"/>
              </a:xfrm>
              <a:prstGeom prst="ellipse">
                <a:avLst/>
              </a:prstGeom>
              <a:solidFill>
                <a:srgbClr val="4BBD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66" name="任意多边形 65"/>
              <p:cNvSpPr/>
              <p:nvPr/>
            </p:nvSpPr>
            <p:spPr>
              <a:xfrm>
                <a:off x="-1688885" y="5011354"/>
                <a:ext cx="537207" cy="567684"/>
              </a:xfrm>
              <a:custGeom>
                <a:avLst/>
                <a:gdLst>
                  <a:gd name="connsiteX0" fmla="*/ 129610 w 537207"/>
                  <a:gd name="connsiteY0" fmla="*/ 0 h 567684"/>
                  <a:gd name="connsiteX1" fmla="*/ 91701 w 537207"/>
                  <a:gd name="connsiteY1" fmla="*/ 45947 h 567684"/>
                  <a:gd name="connsiteX2" fmla="*/ 38005 w 537207"/>
                  <a:gd name="connsiteY2" fmla="*/ 221735 h 567684"/>
                  <a:gd name="connsiteX3" fmla="*/ 352411 w 537207"/>
                  <a:gd name="connsiteY3" fmla="*/ 536141 h 567684"/>
                  <a:gd name="connsiteX4" fmla="*/ 528199 w 537207"/>
                  <a:gd name="connsiteY4" fmla="*/ 482445 h 567684"/>
                  <a:gd name="connsiteX5" fmla="*/ 537207 w 537207"/>
                  <a:gd name="connsiteY5" fmla="*/ 475013 h 567684"/>
                  <a:gd name="connsiteX6" fmla="*/ 536725 w 537207"/>
                  <a:gd name="connsiteY6" fmla="*/ 475597 h 567684"/>
                  <a:gd name="connsiteX7" fmla="*/ 314406 w 537207"/>
                  <a:gd name="connsiteY7" fmla="*/ 567684 h 567684"/>
                  <a:gd name="connsiteX8" fmla="*/ 0 w 537207"/>
                  <a:gd name="connsiteY8" fmla="*/ 253278 h 567684"/>
                  <a:gd name="connsiteX9" fmla="*/ 92087 w 537207"/>
                  <a:gd name="connsiteY9" fmla="*/ 30959 h 567684"/>
                  <a:gd name="connsiteX10" fmla="*/ 129610 w 537207"/>
                  <a:gd name="connsiteY10" fmla="*/ 0 h 567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7207" h="567684">
                    <a:moveTo>
                      <a:pt x="129610" y="0"/>
                    </a:moveTo>
                    <a:lnTo>
                      <a:pt x="91701" y="45947"/>
                    </a:lnTo>
                    <a:cubicBezTo>
                      <a:pt x="57800" y="96127"/>
                      <a:pt x="38005" y="156619"/>
                      <a:pt x="38005" y="221735"/>
                    </a:cubicBezTo>
                    <a:cubicBezTo>
                      <a:pt x="38005" y="395377"/>
                      <a:pt x="178769" y="536141"/>
                      <a:pt x="352411" y="536141"/>
                    </a:cubicBezTo>
                    <a:cubicBezTo>
                      <a:pt x="417527" y="536141"/>
                      <a:pt x="478019" y="516346"/>
                      <a:pt x="528199" y="482445"/>
                    </a:cubicBezTo>
                    <a:lnTo>
                      <a:pt x="537207" y="475013"/>
                    </a:lnTo>
                    <a:lnTo>
                      <a:pt x="536725" y="475597"/>
                    </a:lnTo>
                    <a:cubicBezTo>
                      <a:pt x="479829" y="532493"/>
                      <a:pt x="401227" y="567684"/>
                      <a:pt x="314406" y="567684"/>
                    </a:cubicBezTo>
                    <a:cubicBezTo>
                      <a:pt x="140764" y="567684"/>
                      <a:pt x="0" y="426920"/>
                      <a:pt x="0" y="253278"/>
                    </a:cubicBezTo>
                    <a:cubicBezTo>
                      <a:pt x="0" y="166457"/>
                      <a:pt x="35191" y="87856"/>
                      <a:pt x="92087" y="30959"/>
                    </a:cubicBezTo>
                    <a:lnTo>
                      <a:pt x="129610" y="0"/>
                    </a:lnTo>
                    <a:close/>
                  </a:path>
                </a:pathLst>
              </a:custGeom>
              <a:solidFill>
                <a:srgbClr val="00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sp>
          <p:nvSpPr>
            <p:cNvPr id="59" name="空心弧 58"/>
            <p:cNvSpPr/>
            <p:nvPr/>
          </p:nvSpPr>
          <p:spPr>
            <a:xfrm rot="20965188">
              <a:off x="-1831478" y="5028498"/>
              <a:ext cx="1035753" cy="438427"/>
            </a:xfrm>
            <a:prstGeom prst="blockArc">
              <a:avLst>
                <a:gd name="adj1" fmla="val 19028656"/>
                <a:gd name="adj2" fmla="val 12795267"/>
                <a:gd name="adj3" fmla="val 2635"/>
              </a:avLst>
            </a:prstGeom>
            <a:solidFill>
              <a:srgbClr val="C5C5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Times New Roman" panose="02020603050405020304" pitchFamily="18" charset="0"/>
                <a:cs typeface="Times New Roman" panose="02020603050405020304" pitchFamily="18" charset="0"/>
              </a:endParaRPr>
            </a:p>
          </p:txBody>
        </p:sp>
        <p:sp>
          <p:nvSpPr>
            <p:cNvPr id="60" name="椭圆 59"/>
            <p:cNvSpPr/>
            <p:nvPr/>
          </p:nvSpPr>
          <p:spPr>
            <a:xfrm>
              <a:off x="-1796601" y="5375773"/>
              <a:ext cx="49447" cy="49447"/>
            </a:xfrm>
            <a:prstGeom prst="ellipse">
              <a:avLst/>
            </a:prstGeom>
            <a:solidFill>
              <a:srgbClr val="00A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61" name="椭圆 60"/>
            <p:cNvSpPr/>
            <p:nvPr/>
          </p:nvSpPr>
          <p:spPr>
            <a:xfrm>
              <a:off x="-876263" y="5210601"/>
              <a:ext cx="75389" cy="75389"/>
            </a:xfrm>
            <a:prstGeom prst="ellipse">
              <a:avLst/>
            </a:prstGeom>
            <a:solidFill>
              <a:srgbClr val="00A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grpSp>
        <p:nvGrpSpPr>
          <p:cNvPr id="67" name="组合 66"/>
          <p:cNvGrpSpPr/>
          <p:nvPr/>
        </p:nvGrpSpPr>
        <p:grpSpPr>
          <a:xfrm>
            <a:off x="3761329" y="2978930"/>
            <a:ext cx="1035753" cy="628812"/>
            <a:chOff x="-1831478" y="4950226"/>
            <a:chExt cx="1035753" cy="628812"/>
          </a:xfrm>
        </p:grpSpPr>
        <p:grpSp>
          <p:nvGrpSpPr>
            <p:cNvPr id="68" name="组合 67"/>
            <p:cNvGrpSpPr/>
            <p:nvPr/>
          </p:nvGrpSpPr>
          <p:grpSpPr>
            <a:xfrm>
              <a:off x="-1646305" y="4950226"/>
              <a:ext cx="628812" cy="628812"/>
              <a:chOff x="-1692657" y="4950226"/>
              <a:chExt cx="628812" cy="628812"/>
            </a:xfrm>
          </p:grpSpPr>
          <p:sp>
            <p:nvSpPr>
              <p:cNvPr id="72" name="椭圆 71"/>
              <p:cNvSpPr/>
              <p:nvPr/>
            </p:nvSpPr>
            <p:spPr>
              <a:xfrm>
                <a:off x="-1692657" y="4950226"/>
                <a:ext cx="628812" cy="628812"/>
              </a:xfrm>
              <a:prstGeom prst="ellipse">
                <a:avLst/>
              </a:prstGeom>
              <a:solidFill>
                <a:srgbClr val="01A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73" name="椭圆 72"/>
              <p:cNvSpPr/>
              <p:nvPr/>
            </p:nvSpPr>
            <p:spPr>
              <a:xfrm>
                <a:off x="-1485202" y="5252422"/>
                <a:ext cx="258905" cy="258905"/>
              </a:xfrm>
              <a:prstGeom prst="ellipse">
                <a:avLst/>
              </a:prstGeom>
              <a:solidFill>
                <a:srgbClr val="03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74" name="椭圆 73"/>
              <p:cNvSpPr/>
              <p:nvPr/>
            </p:nvSpPr>
            <p:spPr>
              <a:xfrm>
                <a:off x="-1609395" y="5228556"/>
                <a:ext cx="69820" cy="69820"/>
              </a:xfrm>
              <a:prstGeom prst="ellipse">
                <a:avLst/>
              </a:prstGeom>
              <a:solidFill>
                <a:srgbClr val="03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75" name="椭圆 74"/>
              <p:cNvSpPr/>
              <p:nvPr/>
            </p:nvSpPr>
            <p:spPr>
              <a:xfrm>
                <a:off x="-1296117" y="5092680"/>
                <a:ext cx="69820" cy="69820"/>
              </a:xfrm>
              <a:prstGeom prst="ellipse">
                <a:avLst/>
              </a:prstGeom>
              <a:solidFill>
                <a:srgbClr val="4BBD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76" name="任意多边形 75"/>
              <p:cNvSpPr/>
              <p:nvPr/>
            </p:nvSpPr>
            <p:spPr>
              <a:xfrm>
                <a:off x="-1688885" y="5011354"/>
                <a:ext cx="537207" cy="567684"/>
              </a:xfrm>
              <a:custGeom>
                <a:avLst/>
                <a:gdLst>
                  <a:gd name="connsiteX0" fmla="*/ 129610 w 537207"/>
                  <a:gd name="connsiteY0" fmla="*/ 0 h 567684"/>
                  <a:gd name="connsiteX1" fmla="*/ 91701 w 537207"/>
                  <a:gd name="connsiteY1" fmla="*/ 45947 h 567684"/>
                  <a:gd name="connsiteX2" fmla="*/ 38005 w 537207"/>
                  <a:gd name="connsiteY2" fmla="*/ 221735 h 567684"/>
                  <a:gd name="connsiteX3" fmla="*/ 352411 w 537207"/>
                  <a:gd name="connsiteY3" fmla="*/ 536141 h 567684"/>
                  <a:gd name="connsiteX4" fmla="*/ 528199 w 537207"/>
                  <a:gd name="connsiteY4" fmla="*/ 482445 h 567684"/>
                  <a:gd name="connsiteX5" fmla="*/ 537207 w 537207"/>
                  <a:gd name="connsiteY5" fmla="*/ 475013 h 567684"/>
                  <a:gd name="connsiteX6" fmla="*/ 536725 w 537207"/>
                  <a:gd name="connsiteY6" fmla="*/ 475597 h 567684"/>
                  <a:gd name="connsiteX7" fmla="*/ 314406 w 537207"/>
                  <a:gd name="connsiteY7" fmla="*/ 567684 h 567684"/>
                  <a:gd name="connsiteX8" fmla="*/ 0 w 537207"/>
                  <a:gd name="connsiteY8" fmla="*/ 253278 h 567684"/>
                  <a:gd name="connsiteX9" fmla="*/ 92087 w 537207"/>
                  <a:gd name="connsiteY9" fmla="*/ 30959 h 567684"/>
                  <a:gd name="connsiteX10" fmla="*/ 129610 w 537207"/>
                  <a:gd name="connsiteY10" fmla="*/ 0 h 567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7207" h="567684">
                    <a:moveTo>
                      <a:pt x="129610" y="0"/>
                    </a:moveTo>
                    <a:lnTo>
                      <a:pt x="91701" y="45947"/>
                    </a:lnTo>
                    <a:cubicBezTo>
                      <a:pt x="57800" y="96127"/>
                      <a:pt x="38005" y="156619"/>
                      <a:pt x="38005" y="221735"/>
                    </a:cubicBezTo>
                    <a:cubicBezTo>
                      <a:pt x="38005" y="395377"/>
                      <a:pt x="178769" y="536141"/>
                      <a:pt x="352411" y="536141"/>
                    </a:cubicBezTo>
                    <a:cubicBezTo>
                      <a:pt x="417527" y="536141"/>
                      <a:pt x="478019" y="516346"/>
                      <a:pt x="528199" y="482445"/>
                    </a:cubicBezTo>
                    <a:lnTo>
                      <a:pt x="537207" y="475013"/>
                    </a:lnTo>
                    <a:lnTo>
                      <a:pt x="536725" y="475597"/>
                    </a:lnTo>
                    <a:cubicBezTo>
                      <a:pt x="479829" y="532493"/>
                      <a:pt x="401227" y="567684"/>
                      <a:pt x="314406" y="567684"/>
                    </a:cubicBezTo>
                    <a:cubicBezTo>
                      <a:pt x="140764" y="567684"/>
                      <a:pt x="0" y="426920"/>
                      <a:pt x="0" y="253278"/>
                    </a:cubicBezTo>
                    <a:cubicBezTo>
                      <a:pt x="0" y="166457"/>
                      <a:pt x="35191" y="87856"/>
                      <a:pt x="92087" y="30959"/>
                    </a:cubicBezTo>
                    <a:lnTo>
                      <a:pt x="129610" y="0"/>
                    </a:lnTo>
                    <a:close/>
                  </a:path>
                </a:pathLst>
              </a:custGeom>
              <a:solidFill>
                <a:srgbClr val="00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sp>
          <p:nvSpPr>
            <p:cNvPr id="69" name="空心弧 68"/>
            <p:cNvSpPr/>
            <p:nvPr/>
          </p:nvSpPr>
          <p:spPr>
            <a:xfrm rot="20965188">
              <a:off x="-1831478" y="5028498"/>
              <a:ext cx="1035753" cy="438427"/>
            </a:xfrm>
            <a:prstGeom prst="blockArc">
              <a:avLst>
                <a:gd name="adj1" fmla="val 19028656"/>
                <a:gd name="adj2" fmla="val 12795267"/>
                <a:gd name="adj3" fmla="val 2635"/>
              </a:avLst>
            </a:prstGeom>
            <a:solidFill>
              <a:srgbClr val="C5C5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Times New Roman" panose="02020603050405020304" pitchFamily="18" charset="0"/>
                <a:cs typeface="Times New Roman" panose="02020603050405020304" pitchFamily="18" charset="0"/>
              </a:endParaRPr>
            </a:p>
          </p:txBody>
        </p:sp>
        <p:sp>
          <p:nvSpPr>
            <p:cNvPr id="70" name="椭圆 69"/>
            <p:cNvSpPr/>
            <p:nvPr/>
          </p:nvSpPr>
          <p:spPr>
            <a:xfrm>
              <a:off x="-1796601" y="5375773"/>
              <a:ext cx="49447" cy="49447"/>
            </a:xfrm>
            <a:prstGeom prst="ellipse">
              <a:avLst/>
            </a:prstGeom>
            <a:solidFill>
              <a:srgbClr val="00A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71" name="椭圆 70"/>
            <p:cNvSpPr/>
            <p:nvPr/>
          </p:nvSpPr>
          <p:spPr>
            <a:xfrm>
              <a:off x="-876263" y="5210601"/>
              <a:ext cx="75389" cy="75389"/>
            </a:xfrm>
            <a:prstGeom prst="ellipse">
              <a:avLst/>
            </a:prstGeom>
            <a:solidFill>
              <a:srgbClr val="00A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grpSp>
        <p:nvGrpSpPr>
          <p:cNvPr id="77" name="组合 76"/>
          <p:cNvGrpSpPr/>
          <p:nvPr/>
        </p:nvGrpSpPr>
        <p:grpSpPr>
          <a:xfrm>
            <a:off x="5689411" y="3415109"/>
            <a:ext cx="1035753" cy="628812"/>
            <a:chOff x="-1831478" y="4950226"/>
            <a:chExt cx="1035753" cy="628812"/>
          </a:xfrm>
        </p:grpSpPr>
        <p:grpSp>
          <p:nvGrpSpPr>
            <p:cNvPr id="78" name="组合 77"/>
            <p:cNvGrpSpPr/>
            <p:nvPr/>
          </p:nvGrpSpPr>
          <p:grpSpPr>
            <a:xfrm>
              <a:off x="-1646305" y="4950226"/>
              <a:ext cx="628812" cy="628812"/>
              <a:chOff x="-1692657" y="4950226"/>
              <a:chExt cx="628812" cy="628812"/>
            </a:xfrm>
          </p:grpSpPr>
          <p:sp>
            <p:nvSpPr>
              <p:cNvPr id="82" name="椭圆 81"/>
              <p:cNvSpPr/>
              <p:nvPr/>
            </p:nvSpPr>
            <p:spPr>
              <a:xfrm>
                <a:off x="-1692657" y="4950226"/>
                <a:ext cx="628812" cy="628812"/>
              </a:xfrm>
              <a:prstGeom prst="ellipse">
                <a:avLst/>
              </a:prstGeom>
              <a:solidFill>
                <a:srgbClr val="01A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83" name="椭圆 82"/>
              <p:cNvSpPr/>
              <p:nvPr/>
            </p:nvSpPr>
            <p:spPr>
              <a:xfrm>
                <a:off x="-1485202" y="5252422"/>
                <a:ext cx="258905" cy="258905"/>
              </a:xfrm>
              <a:prstGeom prst="ellipse">
                <a:avLst/>
              </a:prstGeom>
              <a:solidFill>
                <a:srgbClr val="03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84" name="椭圆 83"/>
              <p:cNvSpPr/>
              <p:nvPr/>
            </p:nvSpPr>
            <p:spPr>
              <a:xfrm>
                <a:off x="-1609395" y="5228556"/>
                <a:ext cx="69820" cy="69820"/>
              </a:xfrm>
              <a:prstGeom prst="ellipse">
                <a:avLst/>
              </a:prstGeom>
              <a:solidFill>
                <a:srgbClr val="03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85" name="椭圆 84"/>
              <p:cNvSpPr/>
              <p:nvPr/>
            </p:nvSpPr>
            <p:spPr>
              <a:xfrm>
                <a:off x="-1296117" y="5092680"/>
                <a:ext cx="69820" cy="69820"/>
              </a:xfrm>
              <a:prstGeom prst="ellipse">
                <a:avLst/>
              </a:prstGeom>
              <a:solidFill>
                <a:srgbClr val="4BBD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86" name="任意多边形 85"/>
              <p:cNvSpPr/>
              <p:nvPr/>
            </p:nvSpPr>
            <p:spPr>
              <a:xfrm>
                <a:off x="-1688885" y="5011354"/>
                <a:ext cx="537207" cy="567684"/>
              </a:xfrm>
              <a:custGeom>
                <a:avLst/>
                <a:gdLst>
                  <a:gd name="connsiteX0" fmla="*/ 129610 w 537207"/>
                  <a:gd name="connsiteY0" fmla="*/ 0 h 567684"/>
                  <a:gd name="connsiteX1" fmla="*/ 91701 w 537207"/>
                  <a:gd name="connsiteY1" fmla="*/ 45947 h 567684"/>
                  <a:gd name="connsiteX2" fmla="*/ 38005 w 537207"/>
                  <a:gd name="connsiteY2" fmla="*/ 221735 h 567684"/>
                  <a:gd name="connsiteX3" fmla="*/ 352411 w 537207"/>
                  <a:gd name="connsiteY3" fmla="*/ 536141 h 567684"/>
                  <a:gd name="connsiteX4" fmla="*/ 528199 w 537207"/>
                  <a:gd name="connsiteY4" fmla="*/ 482445 h 567684"/>
                  <a:gd name="connsiteX5" fmla="*/ 537207 w 537207"/>
                  <a:gd name="connsiteY5" fmla="*/ 475013 h 567684"/>
                  <a:gd name="connsiteX6" fmla="*/ 536725 w 537207"/>
                  <a:gd name="connsiteY6" fmla="*/ 475597 h 567684"/>
                  <a:gd name="connsiteX7" fmla="*/ 314406 w 537207"/>
                  <a:gd name="connsiteY7" fmla="*/ 567684 h 567684"/>
                  <a:gd name="connsiteX8" fmla="*/ 0 w 537207"/>
                  <a:gd name="connsiteY8" fmla="*/ 253278 h 567684"/>
                  <a:gd name="connsiteX9" fmla="*/ 92087 w 537207"/>
                  <a:gd name="connsiteY9" fmla="*/ 30959 h 567684"/>
                  <a:gd name="connsiteX10" fmla="*/ 129610 w 537207"/>
                  <a:gd name="connsiteY10" fmla="*/ 0 h 567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7207" h="567684">
                    <a:moveTo>
                      <a:pt x="129610" y="0"/>
                    </a:moveTo>
                    <a:lnTo>
                      <a:pt x="91701" y="45947"/>
                    </a:lnTo>
                    <a:cubicBezTo>
                      <a:pt x="57800" y="96127"/>
                      <a:pt x="38005" y="156619"/>
                      <a:pt x="38005" y="221735"/>
                    </a:cubicBezTo>
                    <a:cubicBezTo>
                      <a:pt x="38005" y="395377"/>
                      <a:pt x="178769" y="536141"/>
                      <a:pt x="352411" y="536141"/>
                    </a:cubicBezTo>
                    <a:cubicBezTo>
                      <a:pt x="417527" y="536141"/>
                      <a:pt x="478019" y="516346"/>
                      <a:pt x="528199" y="482445"/>
                    </a:cubicBezTo>
                    <a:lnTo>
                      <a:pt x="537207" y="475013"/>
                    </a:lnTo>
                    <a:lnTo>
                      <a:pt x="536725" y="475597"/>
                    </a:lnTo>
                    <a:cubicBezTo>
                      <a:pt x="479829" y="532493"/>
                      <a:pt x="401227" y="567684"/>
                      <a:pt x="314406" y="567684"/>
                    </a:cubicBezTo>
                    <a:cubicBezTo>
                      <a:pt x="140764" y="567684"/>
                      <a:pt x="0" y="426920"/>
                      <a:pt x="0" y="253278"/>
                    </a:cubicBezTo>
                    <a:cubicBezTo>
                      <a:pt x="0" y="166457"/>
                      <a:pt x="35191" y="87856"/>
                      <a:pt x="92087" y="30959"/>
                    </a:cubicBezTo>
                    <a:lnTo>
                      <a:pt x="129610" y="0"/>
                    </a:lnTo>
                    <a:close/>
                  </a:path>
                </a:pathLst>
              </a:custGeom>
              <a:solidFill>
                <a:srgbClr val="00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sp>
          <p:nvSpPr>
            <p:cNvPr id="79" name="空心弧 78"/>
            <p:cNvSpPr/>
            <p:nvPr/>
          </p:nvSpPr>
          <p:spPr>
            <a:xfrm rot="20965188">
              <a:off x="-1831478" y="5028498"/>
              <a:ext cx="1035753" cy="438427"/>
            </a:xfrm>
            <a:prstGeom prst="blockArc">
              <a:avLst>
                <a:gd name="adj1" fmla="val 19028656"/>
                <a:gd name="adj2" fmla="val 12795267"/>
                <a:gd name="adj3" fmla="val 2635"/>
              </a:avLst>
            </a:prstGeom>
            <a:solidFill>
              <a:srgbClr val="C5C5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Times New Roman" panose="02020603050405020304" pitchFamily="18" charset="0"/>
                <a:cs typeface="Times New Roman" panose="02020603050405020304" pitchFamily="18" charset="0"/>
              </a:endParaRPr>
            </a:p>
          </p:txBody>
        </p:sp>
        <p:sp>
          <p:nvSpPr>
            <p:cNvPr id="80" name="椭圆 79"/>
            <p:cNvSpPr/>
            <p:nvPr/>
          </p:nvSpPr>
          <p:spPr>
            <a:xfrm>
              <a:off x="-1796601" y="5375773"/>
              <a:ext cx="49447" cy="49447"/>
            </a:xfrm>
            <a:prstGeom prst="ellipse">
              <a:avLst/>
            </a:prstGeom>
            <a:solidFill>
              <a:srgbClr val="00A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81" name="椭圆 80"/>
            <p:cNvSpPr/>
            <p:nvPr/>
          </p:nvSpPr>
          <p:spPr>
            <a:xfrm>
              <a:off x="-876263" y="5210601"/>
              <a:ext cx="75389" cy="75389"/>
            </a:xfrm>
            <a:prstGeom prst="ellipse">
              <a:avLst/>
            </a:prstGeom>
            <a:solidFill>
              <a:srgbClr val="00A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grpSp>
        <p:nvGrpSpPr>
          <p:cNvPr id="87" name="组合 86"/>
          <p:cNvGrpSpPr/>
          <p:nvPr/>
        </p:nvGrpSpPr>
        <p:grpSpPr>
          <a:xfrm>
            <a:off x="7983623" y="2733429"/>
            <a:ext cx="1035753" cy="628812"/>
            <a:chOff x="-1831478" y="4950226"/>
            <a:chExt cx="1035753" cy="628812"/>
          </a:xfrm>
        </p:grpSpPr>
        <p:grpSp>
          <p:nvGrpSpPr>
            <p:cNvPr id="88" name="组合 87"/>
            <p:cNvGrpSpPr/>
            <p:nvPr/>
          </p:nvGrpSpPr>
          <p:grpSpPr>
            <a:xfrm>
              <a:off x="-1646305" y="4950226"/>
              <a:ext cx="628812" cy="628812"/>
              <a:chOff x="-1692657" y="4950226"/>
              <a:chExt cx="628812" cy="628812"/>
            </a:xfrm>
          </p:grpSpPr>
          <p:sp>
            <p:nvSpPr>
              <p:cNvPr id="92" name="椭圆 91"/>
              <p:cNvSpPr/>
              <p:nvPr/>
            </p:nvSpPr>
            <p:spPr>
              <a:xfrm>
                <a:off x="-1692657" y="4950226"/>
                <a:ext cx="628812" cy="628812"/>
              </a:xfrm>
              <a:prstGeom prst="ellipse">
                <a:avLst/>
              </a:prstGeom>
              <a:solidFill>
                <a:srgbClr val="01A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93" name="椭圆 92"/>
              <p:cNvSpPr/>
              <p:nvPr/>
            </p:nvSpPr>
            <p:spPr>
              <a:xfrm>
                <a:off x="-1485202" y="5252422"/>
                <a:ext cx="258905" cy="258905"/>
              </a:xfrm>
              <a:prstGeom prst="ellipse">
                <a:avLst/>
              </a:prstGeom>
              <a:solidFill>
                <a:srgbClr val="03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94" name="椭圆 93"/>
              <p:cNvSpPr/>
              <p:nvPr/>
            </p:nvSpPr>
            <p:spPr>
              <a:xfrm>
                <a:off x="-1609395" y="5228556"/>
                <a:ext cx="69820" cy="69820"/>
              </a:xfrm>
              <a:prstGeom prst="ellipse">
                <a:avLst/>
              </a:prstGeom>
              <a:solidFill>
                <a:srgbClr val="03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95" name="椭圆 94"/>
              <p:cNvSpPr/>
              <p:nvPr/>
            </p:nvSpPr>
            <p:spPr>
              <a:xfrm>
                <a:off x="-1296117" y="5092680"/>
                <a:ext cx="69820" cy="69820"/>
              </a:xfrm>
              <a:prstGeom prst="ellipse">
                <a:avLst/>
              </a:prstGeom>
              <a:solidFill>
                <a:srgbClr val="4BBD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96" name="任意多边形 95"/>
              <p:cNvSpPr/>
              <p:nvPr/>
            </p:nvSpPr>
            <p:spPr>
              <a:xfrm>
                <a:off x="-1688885" y="5011354"/>
                <a:ext cx="537207" cy="567684"/>
              </a:xfrm>
              <a:custGeom>
                <a:avLst/>
                <a:gdLst>
                  <a:gd name="connsiteX0" fmla="*/ 129610 w 537207"/>
                  <a:gd name="connsiteY0" fmla="*/ 0 h 567684"/>
                  <a:gd name="connsiteX1" fmla="*/ 91701 w 537207"/>
                  <a:gd name="connsiteY1" fmla="*/ 45947 h 567684"/>
                  <a:gd name="connsiteX2" fmla="*/ 38005 w 537207"/>
                  <a:gd name="connsiteY2" fmla="*/ 221735 h 567684"/>
                  <a:gd name="connsiteX3" fmla="*/ 352411 w 537207"/>
                  <a:gd name="connsiteY3" fmla="*/ 536141 h 567684"/>
                  <a:gd name="connsiteX4" fmla="*/ 528199 w 537207"/>
                  <a:gd name="connsiteY4" fmla="*/ 482445 h 567684"/>
                  <a:gd name="connsiteX5" fmla="*/ 537207 w 537207"/>
                  <a:gd name="connsiteY5" fmla="*/ 475013 h 567684"/>
                  <a:gd name="connsiteX6" fmla="*/ 536725 w 537207"/>
                  <a:gd name="connsiteY6" fmla="*/ 475597 h 567684"/>
                  <a:gd name="connsiteX7" fmla="*/ 314406 w 537207"/>
                  <a:gd name="connsiteY7" fmla="*/ 567684 h 567684"/>
                  <a:gd name="connsiteX8" fmla="*/ 0 w 537207"/>
                  <a:gd name="connsiteY8" fmla="*/ 253278 h 567684"/>
                  <a:gd name="connsiteX9" fmla="*/ 92087 w 537207"/>
                  <a:gd name="connsiteY9" fmla="*/ 30959 h 567684"/>
                  <a:gd name="connsiteX10" fmla="*/ 129610 w 537207"/>
                  <a:gd name="connsiteY10" fmla="*/ 0 h 567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7207" h="567684">
                    <a:moveTo>
                      <a:pt x="129610" y="0"/>
                    </a:moveTo>
                    <a:lnTo>
                      <a:pt x="91701" y="45947"/>
                    </a:lnTo>
                    <a:cubicBezTo>
                      <a:pt x="57800" y="96127"/>
                      <a:pt x="38005" y="156619"/>
                      <a:pt x="38005" y="221735"/>
                    </a:cubicBezTo>
                    <a:cubicBezTo>
                      <a:pt x="38005" y="395377"/>
                      <a:pt x="178769" y="536141"/>
                      <a:pt x="352411" y="536141"/>
                    </a:cubicBezTo>
                    <a:cubicBezTo>
                      <a:pt x="417527" y="536141"/>
                      <a:pt x="478019" y="516346"/>
                      <a:pt x="528199" y="482445"/>
                    </a:cubicBezTo>
                    <a:lnTo>
                      <a:pt x="537207" y="475013"/>
                    </a:lnTo>
                    <a:lnTo>
                      <a:pt x="536725" y="475597"/>
                    </a:lnTo>
                    <a:cubicBezTo>
                      <a:pt x="479829" y="532493"/>
                      <a:pt x="401227" y="567684"/>
                      <a:pt x="314406" y="567684"/>
                    </a:cubicBezTo>
                    <a:cubicBezTo>
                      <a:pt x="140764" y="567684"/>
                      <a:pt x="0" y="426920"/>
                      <a:pt x="0" y="253278"/>
                    </a:cubicBezTo>
                    <a:cubicBezTo>
                      <a:pt x="0" y="166457"/>
                      <a:pt x="35191" y="87856"/>
                      <a:pt x="92087" y="30959"/>
                    </a:cubicBezTo>
                    <a:lnTo>
                      <a:pt x="129610" y="0"/>
                    </a:lnTo>
                    <a:close/>
                  </a:path>
                </a:pathLst>
              </a:custGeom>
              <a:solidFill>
                <a:srgbClr val="00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sp>
          <p:nvSpPr>
            <p:cNvPr id="89" name="空心弧 88"/>
            <p:cNvSpPr/>
            <p:nvPr/>
          </p:nvSpPr>
          <p:spPr>
            <a:xfrm rot="20965188">
              <a:off x="-1831478" y="5028498"/>
              <a:ext cx="1035753" cy="438427"/>
            </a:xfrm>
            <a:prstGeom prst="blockArc">
              <a:avLst>
                <a:gd name="adj1" fmla="val 19028656"/>
                <a:gd name="adj2" fmla="val 12795267"/>
                <a:gd name="adj3" fmla="val 2635"/>
              </a:avLst>
            </a:prstGeom>
            <a:solidFill>
              <a:srgbClr val="C5C5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Times New Roman" panose="02020603050405020304" pitchFamily="18" charset="0"/>
                <a:cs typeface="Times New Roman" panose="02020603050405020304" pitchFamily="18" charset="0"/>
              </a:endParaRPr>
            </a:p>
          </p:txBody>
        </p:sp>
        <p:sp>
          <p:nvSpPr>
            <p:cNvPr id="90" name="椭圆 89"/>
            <p:cNvSpPr/>
            <p:nvPr/>
          </p:nvSpPr>
          <p:spPr>
            <a:xfrm>
              <a:off x="-1796601" y="5375773"/>
              <a:ext cx="49447" cy="49447"/>
            </a:xfrm>
            <a:prstGeom prst="ellipse">
              <a:avLst/>
            </a:prstGeom>
            <a:solidFill>
              <a:srgbClr val="00A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91" name="椭圆 90"/>
            <p:cNvSpPr/>
            <p:nvPr/>
          </p:nvSpPr>
          <p:spPr>
            <a:xfrm>
              <a:off x="-876263" y="5210601"/>
              <a:ext cx="75389" cy="75389"/>
            </a:xfrm>
            <a:prstGeom prst="ellipse">
              <a:avLst/>
            </a:prstGeom>
            <a:solidFill>
              <a:srgbClr val="00A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sp>
        <p:nvSpPr>
          <p:cNvPr id="97" name="矩形 96"/>
          <p:cNvSpPr/>
          <p:nvPr/>
        </p:nvSpPr>
        <p:spPr>
          <a:xfrm>
            <a:off x="721378" y="1479430"/>
            <a:ext cx="1667636" cy="1446550"/>
          </a:xfrm>
          <a:prstGeom prst="rect">
            <a:avLst/>
          </a:prstGeom>
        </p:spPr>
        <p:txBody>
          <a:bodyPr wrap="none">
            <a:spAutoFit/>
          </a:bodyPr>
          <a:lstStyle/>
          <a:p>
            <a:pPr algn="r"/>
            <a:r>
              <a:rPr lang="en-US" altLang="zh-CN" sz="4800" dirty="0">
                <a:solidFill>
                  <a:schemeClr val="accent1"/>
                </a:solidFill>
                <a:latin typeface="Times New Roman" panose="02020603050405020304" pitchFamily="18" charset="0"/>
                <a:ea typeface="Kozuka Gothic Pr6N EL" panose="020B0200000000000000" pitchFamily="34" charset="-128"/>
                <a:cs typeface="Times New Roman" panose="02020603050405020304" pitchFamily="18" charset="0"/>
              </a:rPr>
              <a:t>01</a:t>
            </a:r>
          </a:p>
          <a:p>
            <a:pPr algn="ctr"/>
            <a:r>
              <a:rPr lang="en-US" altLang="zh-CN" sz="2000" b="1" dirty="0">
                <a:solidFill>
                  <a:schemeClr val="accent1"/>
                </a:solidFill>
                <a:latin typeface="Times New Roman" panose="02020603050405020304" pitchFamily="18" charset="0"/>
                <a:cs typeface="Times New Roman" panose="02020603050405020304" pitchFamily="18" charset="0"/>
              </a:rPr>
              <a:t>GIỚI </a:t>
            </a:r>
            <a:r>
              <a:rPr lang="en-US" altLang="zh-CN" sz="2000" b="1" dirty="0" smtClean="0">
                <a:solidFill>
                  <a:schemeClr val="accent1"/>
                </a:solidFill>
                <a:latin typeface="Times New Roman" panose="02020603050405020304" pitchFamily="18" charset="0"/>
                <a:cs typeface="Times New Roman" panose="02020603050405020304" pitchFamily="18" charset="0"/>
              </a:rPr>
              <a:t>THIỆU</a:t>
            </a:r>
          </a:p>
          <a:p>
            <a:pPr algn="ctr"/>
            <a:r>
              <a:rPr lang="en-US" altLang="zh-CN" sz="2000" b="1" dirty="0" smtClean="0">
                <a:solidFill>
                  <a:schemeClr val="accent1"/>
                </a:solidFill>
                <a:latin typeface="Times New Roman" panose="02020603050405020304" pitchFamily="18" charset="0"/>
                <a:cs typeface="Times New Roman" panose="02020603050405020304" pitchFamily="18" charset="0"/>
              </a:rPr>
              <a:t> </a:t>
            </a:r>
            <a:r>
              <a:rPr lang="en-US" altLang="zh-CN" sz="2000" b="1" dirty="0">
                <a:solidFill>
                  <a:schemeClr val="accent1"/>
                </a:solidFill>
                <a:latin typeface="Times New Roman" panose="02020603050405020304" pitchFamily="18" charset="0"/>
                <a:cs typeface="Times New Roman" panose="02020603050405020304" pitchFamily="18" charset="0"/>
              </a:rPr>
              <a:t>CÔNG TY</a:t>
            </a:r>
          </a:p>
        </p:txBody>
      </p:sp>
      <p:sp>
        <p:nvSpPr>
          <p:cNvPr id="98" name="矩形 97"/>
          <p:cNvSpPr/>
          <p:nvPr/>
        </p:nvSpPr>
        <p:spPr>
          <a:xfrm>
            <a:off x="1737668" y="3077881"/>
            <a:ext cx="1907895" cy="1138773"/>
          </a:xfrm>
          <a:prstGeom prst="rect">
            <a:avLst/>
          </a:prstGeom>
        </p:spPr>
        <p:txBody>
          <a:bodyPr wrap="none">
            <a:spAutoFit/>
          </a:bodyPr>
          <a:lstStyle/>
          <a:p>
            <a:pPr algn="r"/>
            <a:r>
              <a:rPr lang="en-US" altLang="zh-CN" sz="4800" dirty="0">
                <a:solidFill>
                  <a:schemeClr val="accent1"/>
                </a:solidFill>
                <a:latin typeface="Times New Roman" panose="02020603050405020304" pitchFamily="18" charset="0"/>
                <a:ea typeface="Kozuka Gothic Pr6N EL" panose="020B0200000000000000" pitchFamily="34" charset="-128"/>
                <a:cs typeface="Times New Roman" panose="02020603050405020304" pitchFamily="18" charset="0"/>
              </a:rPr>
              <a:t>02</a:t>
            </a:r>
          </a:p>
          <a:p>
            <a:pPr algn="r"/>
            <a:r>
              <a:rPr lang="vi-VN" altLang="zh-CN" sz="2000" b="1" dirty="0">
                <a:solidFill>
                  <a:schemeClr val="accent1"/>
                </a:solidFill>
                <a:latin typeface="Times New Roman" panose="02020603050405020304" pitchFamily="18" charset="0"/>
                <a:cs typeface="Times New Roman" panose="02020603050405020304" pitchFamily="18" charset="0"/>
              </a:rPr>
              <a:t>SƠ ĐỒ CHUỖI</a:t>
            </a:r>
          </a:p>
        </p:txBody>
      </p:sp>
      <p:sp>
        <p:nvSpPr>
          <p:cNvPr id="99" name="矩形 98"/>
          <p:cNvSpPr/>
          <p:nvPr/>
        </p:nvSpPr>
        <p:spPr>
          <a:xfrm>
            <a:off x="6775179" y="3490824"/>
            <a:ext cx="1917513" cy="1446550"/>
          </a:xfrm>
          <a:prstGeom prst="rect">
            <a:avLst/>
          </a:prstGeom>
        </p:spPr>
        <p:txBody>
          <a:bodyPr wrap="none">
            <a:spAutoFit/>
          </a:bodyPr>
          <a:lstStyle/>
          <a:p>
            <a:r>
              <a:rPr lang="en-US" altLang="zh-CN" sz="4800" dirty="0" smtClean="0">
                <a:solidFill>
                  <a:schemeClr val="accent1"/>
                </a:solidFill>
                <a:latin typeface="Times New Roman" panose="02020603050405020304" pitchFamily="18" charset="0"/>
                <a:ea typeface="Kozuka Gothic Pr6N EL" panose="020B0200000000000000" pitchFamily="34" charset="-128"/>
                <a:cs typeface="Times New Roman" panose="02020603050405020304" pitchFamily="18" charset="0"/>
              </a:rPr>
              <a:t>03</a:t>
            </a:r>
            <a:endParaRPr lang="en-US" altLang="zh-CN" sz="4800" dirty="0">
              <a:solidFill>
                <a:schemeClr val="accent1"/>
              </a:solidFill>
              <a:latin typeface="Times New Roman" panose="02020603050405020304" pitchFamily="18" charset="0"/>
              <a:ea typeface="Kozuka Gothic Pr6N EL" panose="020B0200000000000000" pitchFamily="34" charset="-128"/>
              <a:cs typeface="Times New Roman" panose="02020603050405020304" pitchFamily="18" charset="0"/>
            </a:endParaRPr>
          </a:p>
          <a:p>
            <a:r>
              <a:rPr lang="en-US" altLang="zh-CN" sz="2000" b="1" dirty="0">
                <a:solidFill>
                  <a:schemeClr val="accent1"/>
                </a:solidFill>
                <a:latin typeface="Times New Roman" panose="02020603050405020304" pitchFamily="18" charset="0"/>
                <a:cs typeface="Times New Roman" panose="02020603050405020304" pitchFamily="18" charset="0"/>
              </a:rPr>
              <a:t>MÔ TẢ </a:t>
            </a:r>
            <a:r>
              <a:rPr lang="en-US" altLang="zh-CN" sz="2000" b="1" dirty="0" smtClean="0">
                <a:solidFill>
                  <a:schemeClr val="accent1"/>
                </a:solidFill>
                <a:latin typeface="Times New Roman" panose="02020603050405020304" pitchFamily="18" charset="0"/>
                <a:cs typeface="Times New Roman" panose="02020603050405020304" pitchFamily="18" charset="0"/>
              </a:rPr>
              <a:t>CÁC</a:t>
            </a:r>
            <a:endParaRPr lang="en-US" altLang="zh-CN" sz="2000" b="1" dirty="0">
              <a:solidFill>
                <a:schemeClr val="accent1"/>
              </a:solidFill>
              <a:latin typeface="Times New Roman" panose="02020603050405020304" pitchFamily="18" charset="0"/>
              <a:cs typeface="Times New Roman" panose="02020603050405020304" pitchFamily="18" charset="0"/>
            </a:endParaRPr>
          </a:p>
          <a:p>
            <a:r>
              <a:rPr lang="en-US" altLang="zh-CN" sz="2000" b="1" dirty="0" smtClean="0">
                <a:solidFill>
                  <a:schemeClr val="accent1"/>
                </a:solidFill>
                <a:latin typeface="Times New Roman" panose="02020603050405020304" pitchFamily="18" charset="0"/>
                <a:cs typeface="Times New Roman" panose="02020603050405020304" pitchFamily="18" charset="0"/>
              </a:rPr>
              <a:t>THÀNH PHẦN</a:t>
            </a:r>
            <a:endParaRPr lang="en-US" altLang="zh-CN" sz="2000" b="1" dirty="0">
              <a:solidFill>
                <a:schemeClr val="accent1"/>
              </a:solidFill>
              <a:latin typeface="Times New Roman" panose="02020603050405020304" pitchFamily="18" charset="0"/>
              <a:cs typeface="Times New Roman" panose="02020603050405020304" pitchFamily="18" charset="0"/>
            </a:endParaRPr>
          </a:p>
        </p:txBody>
      </p:sp>
      <p:sp>
        <p:nvSpPr>
          <p:cNvPr id="100" name="矩形 99"/>
          <p:cNvSpPr/>
          <p:nvPr/>
        </p:nvSpPr>
        <p:spPr>
          <a:xfrm>
            <a:off x="9170263" y="2639747"/>
            <a:ext cx="1876026" cy="1446550"/>
          </a:xfrm>
          <a:prstGeom prst="rect">
            <a:avLst/>
          </a:prstGeom>
        </p:spPr>
        <p:txBody>
          <a:bodyPr wrap="none">
            <a:spAutoFit/>
          </a:bodyPr>
          <a:lstStyle/>
          <a:p>
            <a:r>
              <a:rPr lang="en-US" altLang="zh-CN" sz="4800" dirty="0" smtClean="0">
                <a:solidFill>
                  <a:schemeClr val="accent1"/>
                </a:solidFill>
                <a:latin typeface="Times New Roman" panose="02020603050405020304" pitchFamily="18" charset="0"/>
                <a:ea typeface="Kozuka Gothic Pr6N EL" panose="020B0200000000000000" pitchFamily="34" charset="-128"/>
                <a:cs typeface="Times New Roman" panose="02020603050405020304" pitchFamily="18" charset="0"/>
              </a:rPr>
              <a:t>04</a:t>
            </a:r>
            <a:endParaRPr lang="en-US" altLang="zh-CN" sz="4800" dirty="0">
              <a:solidFill>
                <a:schemeClr val="accent1"/>
              </a:solidFill>
              <a:latin typeface="Times New Roman" panose="02020603050405020304" pitchFamily="18" charset="0"/>
              <a:ea typeface="Kozuka Gothic Pr6N EL" panose="020B0200000000000000" pitchFamily="34" charset="-128"/>
              <a:cs typeface="Times New Roman" panose="02020603050405020304" pitchFamily="18" charset="0"/>
            </a:endParaRPr>
          </a:p>
          <a:p>
            <a:pPr algn="ctr"/>
            <a:r>
              <a:rPr lang="en-US" altLang="zh-CN" sz="2000" b="1" dirty="0" smtClean="0">
                <a:solidFill>
                  <a:schemeClr val="accent1"/>
                </a:solidFill>
                <a:latin typeface="Times New Roman" panose="02020603050405020304" pitchFamily="18" charset="0"/>
                <a:cs typeface="Times New Roman" panose="02020603050405020304" pitchFamily="18" charset="0"/>
              </a:rPr>
              <a:t>MÔ TẢ DÒNG</a:t>
            </a:r>
          </a:p>
          <a:p>
            <a:pPr algn="ctr"/>
            <a:endParaRPr lang="en-US" altLang="zh-CN" sz="2000" b="1" dirty="0" smtClean="0">
              <a:solidFill>
                <a:schemeClr val="accent1"/>
              </a:solidFill>
              <a:latin typeface="Times New Roman" panose="02020603050405020304" pitchFamily="18" charset="0"/>
              <a:cs typeface="Times New Roman" panose="02020603050405020304" pitchFamily="18" charset="0"/>
            </a:endParaRPr>
          </a:p>
        </p:txBody>
      </p:sp>
      <p:grpSp>
        <p:nvGrpSpPr>
          <p:cNvPr id="101" name="组合 86"/>
          <p:cNvGrpSpPr/>
          <p:nvPr/>
        </p:nvGrpSpPr>
        <p:grpSpPr>
          <a:xfrm>
            <a:off x="8947976" y="1268584"/>
            <a:ext cx="1035753" cy="628812"/>
            <a:chOff x="-1831478" y="4950226"/>
            <a:chExt cx="1035753" cy="628812"/>
          </a:xfrm>
        </p:grpSpPr>
        <p:grpSp>
          <p:nvGrpSpPr>
            <p:cNvPr id="102" name="组合 87"/>
            <p:cNvGrpSpPr/>
            <p:nvPr/>
          </p:nvGrpSpPr>
          <p:grpSpPr>
            <a:xfrm>
              <a:off x="-1646305" y="4950226"/>
              <a:ext cx="628812" cy="628812"/>
              <a:chOff x="-1692657" y="4950226"/>
              <a:chExt cx="628812" cy="628812"/>
            </a:xfrm>
          </p:grpSpPr>
          <p:sp>
            <p:nvSpPr>
              <p:cNvPr id="106" name="椭圆 91"/>
              <p:cNvSpPr/>
              <p:nvPr/>
            </p:nvSpPr>
            <p:spPr>
              <a:xfrm>
                <a:off x="-1692657" y="4950226"/>
                <a:ext cx="628812" cy="628812"/>
              </a:xfrm>
              <a:prstGeom prst="ellipse">
                <a:avLst/>
              </a:prstGeom>
              <a:solidFill>
                <a:srgbClr val="01A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07" name="椭圆 92"/>
              <p:cNvSpPr/>
              <p:nvPr/>
            </p:nvSpPr>
            <p:spPr>
              <a:xfrm>
                <a:off x="-1485202" y="5252422"/>
                <a:ext cx="258905" cy="258905"/>
              </a:xfrm>
              <a:prstGeom prst="ellipse">
                <a:avLst/>
              </a:prstGeom>
              <a:solidFill>
                <a:srgbClr val="03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08" name="椭圆 93"/>
              <p:cNvSpPr/>
              <p:nvPr/>
            </p:nvSpPr>
            <p:spPr>
              <a:xfrm>
                <a:off x="-1609395" y="5228556"/>
                <a:ext cx="69820" cy="69820"/>
              </a:xfrm>
              <a:prstGeom prst="ellipse">
                <a:avLst/>
              </a:prstGeom>
              <a:solidFill>
                <a:srgbClr val="03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09" name="椭圆 94"/>
              <p:cNvSpPr/>
              <p:nvPr/>
            </p:nvSpPr>
            <p:spPr>
              <a:xfrm>
                <a:off x="-1296117" y="5092680"/>
                <a:ext cx="69820" cy="69820"/>
              </a:xfrm>
              <a:prstGeom prst="ellipse">
                <a:avLst/>
              </a:prstGeom>
              <a:solidFill>
                <a:srgbClr val="4BBD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10" name="任意多边形 95"/>
              <p:cNvSpPr/>
              <p:nvPr/>
            </p:nvSpPr>
            <p:spPr>
              <a:xfrm>
                <a:off x="-1688885" y="5011354"/>
                <a:ext cx="537207" cy="567684"/>
              </a:xfrm>
              <a:custGeom>
                <a:avLst/>
                <a:gdLst>
                  <a:gd name="connsiteX0" fmla="*/ 129610 w 537207"/>
                  <a:gd name="connsiteY0" fmla="*/ 0 h 567684"/>
                  <a:gd name="connsiteX1" fmla="*/ 91701 w 537207"/>
                  <a:gd name="connsiteY1" fmla="*/ 45947 h 567684"/>
                  <a:gd name="connsiteX2" fmla="*/ 38005 w 537207"/>
                  <a:gd name="connsiteY2" fmla="*/ 221735 h 567684"/>
                  <a:gd name="connsiteX3" fmla="*/ 352411 w 537207"/>
                  <a:gd name="connsiteY3" fmla="*/ 536141 h 567684"/>
                  <a:gd name="connsiteX4" fmla="*/ 528199 w 537207"/>
                  <a:gd name="connsiteY4" fmla="*/ 482445 h 567684"/>
                  <a:gd name="connsiteX5" fmla="*/ 537207 w 537207"/>
                  <a:gd name="connsiteY5" fmla="*/ 475013 h 567684"/>
                  <a:gd name="connsiteX6" fmla="*/ 536725 w 537207"/>
                  <a:gd name="connsiteY6" fmla="*/ 475597 h 567684"/>
                  <a:gd name="connsiteX7" fmla="*/ 314406 w 537207"/>
                  <a:gd name="connsiteY7" fmla="*/ 567684 h 567684"/>
                  <a:gd name="connsiteX8" fmla="*/ 0 w 537207"/>
                  <a:gd name="connsiteY8" fmla="*/ 253278 h 567684"/>
                  <a:gd name="connsiteX9" fmla="*/ 92087 w 537207"/>
                  <a:gd name="connsiteY9" fmla="*/ 30959 h 567684"/>
                  <a:gd name="connsiteX10" fmla="*/ 129610 w 537207"/>
                  <a:gd name="connsiteY10" fmla="*/ 0 h 567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7207" h="567684">
                    <a:moveTo>
                      <a:pt x="129610" y="0"/>
                    </a:moveTo>
                    <a:lnTo>
                      <a:pt x="91701" y="45947"/>
                    </a:lnTo>
                    <a:cubicBezTo>
                      <a:pt x="57800" y="96127"/>
                      <a:pt x="38005" y="156619"/>
                      <a:pt x="38005" y="221735"/>
                    </a:cubicBezTo>
                    <a:cubicBezTo>
                      <a:pt x="38005" y="395377"/>
                      <a:pt x="178769" y="536141"/>
                      <a:pt x="352411" y="536141"/>
                    </a:cubicBezTo>
                    <a:cubicBezTo>
                      <a:pt x="417527" y="536141"/>
                      <a:pt x="478019" y="516346"/>
                      <a:pt x="528199" y="482445"/>
                    </a:cubicBezTo>
                    <a:lnTo>
                      <a:pt x="537207" y="475013"/>
                    </a:lnTo>
                    <a:lnTo>
                      <a:pt x="536725" y="475597"/>
                    </a:lnTo>
                    <a:cubicBezTo>
                      <a:pt x="479829" y="532493"/>
                      <a:pt x="401227" y="567684"/>
                      <a:pt x="314406" y="567684"/>
                    </a:cubicBezTo>
                    <a:cubicBezTo>
                      <a:pt x="140764" y="567684"/>
                      <a:pt x="0" y="426920"/>
                      <a:pt x="0" y="253278"/>
                    </a:cubicBezTo>
                    <a:cubicBezTo>
                      <a:pt x="0" y="166457"/>
                      <a:pt x="35191" y="87856"/>
                      <a:pt x="92087" y="30959"/>
                    </a:cubicBezTo>
                    <a:lnTo>
                      <a:pt x="129610" y="0"/>
                    </a:lnTo>
                    <a:close/>
                  </a:path>
                </a:pathLst>
              </a:custGeom>
              <a:solidFill>
                <a:srgbClr val="00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sp>
          <p:nvSpPr>
            <p:cNvPr id="103" name="空心弧 88"/>
            <p:cNvSpPr/>
            <p:nvPr/>
          </p:nvSpPr>
          <p:spPr>
            <a:xfrm rot="20965188">
              <a:off x="-1831478" y="5028498"/>
              <a:ext cx="1035753" cy="438427"/>
            </a:xfrm>
            <a:prstGeom prst="blockArc">
              <a:avLst>
                <a:gd name="adj1" fmla="val 19028656"/>
                <a:gd name="adj2" fmla="val 12795267"/>
                <a:gd name="adj3" fmla="val 2635"/>
              </a:avLst>
            </a:prstGeom>
            <a:solidFill>
              <a:srgbClr val="C5C5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Times New Roman" panose="02020603050405020304" pitchFamily="18" charset="0"/>
                <a:cs typeface="Times New Roman" panose="02020603050405020304" pitchFamily="18" charset="0"/>
              </a:endParaRPr>
            </a:p>
          </p:txBody>
        </p:sp>
        <p:sp>
          <p:nvSpPr>
            <p:cNvPr id="104" name="椭圆 89"/>
            <p:cNvSpPr/>
            <p:nvPr/>
          </p:nvSpPr>
          <p:spPr>
            <a:xfrm>
              <a:off x="-1796601" y="5375773"/>
              <a:ext cx="49447" cy="49447"/>
            </a:xfrm>
            <a:prstGeom prst="ellipse">
              <a:avLst/>
            </a:prstGeom>
            <a:solidFill>
              <a:srgbClr val="00A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05" name="椭圆 90"/>
            <p:cNvSpPr/>
            <p:nvPr/>
          </p:nvSpPr>
          <p:spPr>
            <a:xfrm>
              <a:off x="-876263" y="5210601"/>
              <a:ext cx="75389" cy="75389"/>
            </a:xfrm>
            <a:prstGeom prst="ellipse">
              <a:avLst/>
            </a:prstGeom>
            <a:solidFill>
              <a:srgbClr val="00A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sp>
        <p:nvSpPr>
          <p:cNvPr id="111" name="矩形 99"/>
          <p:cNvSpPr/>
          <p:nvPr/>
        </p:nvSpPr>
        <p:spPr>
          <a:xfrm>
            <a:off x="10134616" y="1174902"/>
            <a:ext cx="1534394" cy="1138773"/>
          </a:xfrm>
          <a:prstGeom prst="rect">
            <a:avLst/>
          </a:prstGeom>
        </p:spPr>
        <p:txBody>
          <a:bodyPr wrap="none">
            <a:spAutoFit/>
          </a:bodyPr>
          <a:lstStyle/>
          <a:p>
            <a:r>
              <a:rPr lang="en-US" altLang="zh-CN" sz="4800" dirty="0" smtClean="0">
                <a:solidFill>
                  <a:schemeClr val="accent1"/>
                </a:solidFill>
                <a:latin typeface="Times New Roman" panose="02020603050405020304" pitchFamily="18" charset="0"/>
                <a:ea typeface="Kozuka Gothic Pr6N EL" panose="020B0200000000000000" pitchFamily="34" charset="-128"/>
                <a:cs typeface="Times New Roman" panose="02020603050405020304" pitchFamily="18" charset="0"/>
              </a:rPr>
              <a:t>05</a:t>
            </a:r>
            <a:endParaRPr lang="en-US" altLang="zh-CN" sz="4800" dirty="0">
              <a:solidFill>
                <a:schemeClr val="accent1"/>
              </a:solidFill>
              <a:latin typeface="Times New Roman" panose="02020603050405020304" pitchFamily="18" charset="0"/>
              <a:ea typeface="Kozuka Gothic Pr6N EL" panose="020B0200000000000000" pitchFamily="34" charset="-128"/>
              <a:cs typeface="Times New Roman" panose="02020603050405020304" pitchFamily="18" charset="0"/>
            </a:endParaRPr>
          </a:p>
          <a:p>
            <a:r>
              <a:rPr lang="en-US" altLang="zh-CN" sz="2000" b="1" dirty="0" smtClean="0">
                <a:solidFill>
                  <a:schemeClr val="accent1"/>
                </a:solidFill>
                <a:latin typeface="Times New Roman" panose="02020603050405020304" pitchFamily="18" charset="0"/>
                <a:cs typeface="Times New Roman" panose="02020603050405020304" pitchFamily="18" charset="0"/>
              </a:rPr>
              <a:t>NHẬN XÉT</a:t>
            </a:r>
            <a:endParaRPr lang="zh-CN" altLang="en-US" sz="2000" b="1" dirty="0">
              <a:solidFill>
                <a:schemeClr val="accent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1699425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with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500"/>
                                        <p:tgtEl>
                                          <p:spTgt spid="49"/>
                                        </p:tgtEl>
                                        <p:attrNameLst>
                                          <p:attrName>ppt_y</p:attrName>
                                        </p:attrNameLst>
                                      </p:cBhvr>
                                      <p:tavLst>
                                        <p:tav tm="0">
                                          <p:val>
                                            <p:strVal val="#ppt_y-#ppt_h*1.125000"/>
                                          </p:val>
                                        </p:tav>
                                        <p:tav tm="100000">
                                          <p:val>
                                            <p:strVal val="#ppt_y"/>
                                          </p:val>
                                        </p:tav>
                                      </p:tavLst>
                                    </p:anim>
                                    <p:animEffect transition="in" filter="wipe(down)">
                                      <p:cBhvr>
                                        <p:cTn id="8" dur="500"/>
                                        <p:tgtEl>
                                          <p:spTgt spid="49"/>
                                        </p:tgtEl>
                                      </p:cBhvr>
                                    </p:animEffect>
                                  </p:childTnLst>
                                </p:cTn>
                              </p:par>
                              <p:par>
                                <p:cTn id="9" presetID="53" presetClass="entr" presetSubtype="16" fill="hold" nodeType="withEffect">
                                  <p:stCondLst>
                                    <p:cond delay="0"/>
                                  </p:stCondLst>
                                  <p:childTnLst>
                                    <p:set>
                                      <p:cBhvr>
                                        <p:cTn id="10" dur="1" fill="hold">
                                          <p:stCondLst>
                                            <p:cond delay="0"/>
                                          </p:stCondLst>
                                        </p:cTn>
                                        <p:tgtEl>
                                          <p:spTgt spid="57"/>
                                        </p:tgtEl>
                                        <p:attrNameLst>
                                          <p:attrName>style.visibility</p:attrName>
                                        </p:attrNameLst>
                                      </p:cBhvr>
                                      <p:to>
                                        <p:strVal val="visible"/>
                                      </p:to>
                                    </p:set>
                                    <p:anim calcmode="lin" valueType="num">
                                      <p:cBhvr>
                                        <p:cTn id="11" dur="1250" fill="hold"/>
                                        <p:tgtEl>
                                          <p:spTgt spid="57"/>
                                        </p:tgtEl>
                                        <p:attrNameLst>
                                          <p:attrName>ppt_w</p:attrName>
                                        </p:attrNameLst>
                                      </p:cBhvr>
                                      <p:tavLst>
                                        <p:tav tm="0">
                                          <p:val>
                                            <p:fltVal val="0"/>
                                          </p:val>
                                        </p:tav>
                                        <p:tav tm="100000">
                                          <p:val>
                                            <p:strVal val="#ppt_w"/>
                                          </p:val>
                                        </p:tav>
                                      </p:tavLst>
                                    </p:anim>
                                    <p:anim calcmode="lin" valueType="num">
                                      <p:cBhvr>
                                        <p:cTn id="12" dur="1250" fill="hold"/>
                                        <p:tgtEl>
                                          <p:spTgt spid="57"/>
                                        </p:tgtEl>
                                        <p:attrNameLst>
                                          <p:attrName>ppt_h</p:attrName>
                                        </p:attrNameLst>
                                      </p:cBhvr>
                                      <p:tavLst>
                                        <p:tav tm="0">
                                          <p:val>
                                            <p:fltVal val="0"/>
                                          </p:val>
                                        </p:tav>
                                        <p:tav tm="100000">
                                          <p:val>
                                            <p:strVal val="#ppt_h"/>
                                          </p:val>
                                        </p:tav>
                                      </p:tavLst>
                                    </p:anim>
                                    <p:animEffect transition="in" filter="fade">
                                      <p:cBhvr>
                                        <p:cTn id="13" dur="1250"/>
                                        <p:tgtEl>
                                          <p:spTgt spid="57"/>
                                        </p:tgtEl>
                                      </p:cBhvr>
                                    </p:animEffect>
                                  </p:childTnLst>
                                </p:cTn>
                              </p:par>
                              <p:par>
                                <p:cTn id="14" presetID="1" presetClass="path" presetSubtype="0" accel="50000" decel="50000" fill="hold" nodeType="withEffect">
                                  <p:stCondLst>
                                    <p:cond delay="0"/>
                                  </p:stCondLst>
                                  <p:childTnLst>
                                    <p:animMotion origin="layout" path="M -0.00026 0.00024 C -0.08164 -0.25046 -0.03737 -0.56713 0.09857 -0.70671 C 0.23437 -0.84606 0.41107 -0.75578 0.49232 -0.50578 C 0.57357 -0.25555 0.52891 0.06088 0.3931 0.20047 C 0.25716 0.33982 0.08099 0.25 -0.00026 0.00024 Z " pathEditMode="relative" rAng="14400000" ptsTypes="AAAAA">
                                      <p:cBhvr>
                                        <p:cTn id="15" dur="1250" fill="hold"/>
                                        <p:tgtEl>
                                          <p:spTgt spid="57"/>
                                        </p:tgtEl>
                                        <p:attrNameLst>
                                          <p:attrName>ppt_x</p:attrName>
                                          <p:attrName>ppt_y</p:attrName>
                                        </p:attrNameLst>
                                      </p:cBhvr>
                                      <p:rCtr x="24609" y="-25324"/>
                                    </p:animMotion>
                                  </p:childTnLst>
                                </p:cTn>
                              </p:par>
                              <p:par>
                                <p:cTn id="16" presetID="23" presetClass="entr" presetSubtype="16" fill="hold" grpId="0" nodeType="withEffect">
                                  <p:stCondLst>
                                    <p:cond delay="250"/>
                                  </p:stCondLst>
                                  <p:childTnLst>
                                    <p:set>
                                      <p:cBhvr>
                                        <p:cTn id="17" dur="1" fill="hold">
                                          <p:stCondLst>
                                            <p:cond delay="0"/>
                                          </p:stCondLst>
                                        </p:cTn>
                                        <p:tgtEl>
                                          <p:spTgt spid="97"/>
                                        </p:tgtEl>
                                        <p:attrNameLst>
                                          <p:attrName>style.visibility</p:attrName>
                                        </p:attrNameLst>
                                      </p:cBhvr>
                                      <p:to>
                                        <p:strVal val="visible"/>
                                      </p:to>
                                    </p:set>
                                    <p:anim calcmode="lin" valueType="num">
                                      <p:cBhvr>
                                        <p:cTn id="18" dur="1000" fill="hold"/>
                                        <p:tgtEl>
                                          <p:spTgt spid="97"/>
                                        </p:tgtEl>
                                        <p:attrNameLst>
                                          <p:attrName>ppt_w</p:attrName>
                                        </p:attrNameLst>
                                      </p:cBhvr>
                                      <p:tavLst>
                                        <p:tav tm="0">
                                          <p:val>
                                            <p:fltVal val="0"/>
                                          </p:val>
                                        </p:tav>
                                        <p:tav tm="100000">
                                          <p:val>
                                            <p:strVal val="#ppt_w"/>
                                          </p:val>
                                        </p:tav>
                                      </p:tavLst>
                                    </p:anim>
                                    <p:anim calcmode="lin" valueType="num">
                                      <p:cBhvr>
                                        <p:cTn id="19" dur="1000" fill="hold"/>
                                        <p:tgtEl>
                                          <p:spTgt spid="97"/>
                                        </p:tgtEl>
                                        <p:attrNameLst>
                                          <p:attrName>ppt_h</p:attrName>
                                        </p:attrNameLst>
                                      </p:cBhvr>
                                      <p:tavLst>
                                        <p:tav tm="0">
                                          <p:val>
                                            <p:fltVal val="0"/>
                                          </p:val>
                                        </p:tav>
                                        <p:tav tm="100000">
                                          <p:val>
                                            <p:strVal val="#ppt_h"/>
                                          </p:val>
                                        </p:tav>
                                      </p:tavLst>
                                    </p:anim>
                                  </p:childTnLst>
                                </p:cTn>
                              </p:par>
                              <p:par>
                                <p:cTn id="20" presetID="53" presetClass="entr" presetSubtype="16" fill="hold" nodeType="withEffect">
                                  <p:stCondLst>
                                    <p:cond delay="500"/>
                                  </p:stCondLst>
                                  <p:childTnLst>
                                    <p:set>
                                      <p:cBhvr>
                                        <p:cTn id="21" dur="1" fill="hold">
                                          <p:stCondLst>
                                            <p:cond delay="0"/>
                                          </p:stCondLst>
                                        </p:cTn>
                                        <p:tgtEl>
                                          <p:spTgt spid="67"/>
                                        </p:tgtEl>
                                        <p:attrNameLst>
                                          <p:attrName>style.visibility</p:attrName>
                                        </p:attrNameLst>
                                      </p:cBhvr>
                                      <p:to>
                                        <p:strVal val="visible"/>
                                      </p:to>
                                    </p:set>
                                    <p:anim calcmode="lin" valueType="num">
                                      <p:cBhvr>
                                        <p:cTn id="22" dur="1250" fill="hold"/>
                                        <p:tgtEl>
                                          <p:spTgt spid="67"/>
                                        </p:tgtEl>
                                        <p:attrNameLst>
                                          <p:attrName>ppt_w</p:attrName>
                                        </p:attrNameLst>
                                      </p:cBhvr>
                                      <p:tavLst>
                                        <p:tav tm="0">
                                          <p:val>
                                            <p:fltVal val="0"/>
                                          </p:val>
                                        </p:tav>
                                        <p:tav tm="100000">
                                          <p:val>
                                            <p:strVal val="#ppt_w"/>
                                          </p:val>
                                        </p:tav>
                                      </p:tavLst>
                                    </p:anim>
                                    <p:anim calcmode="lin" valueType="num">
                                      <p:cBhvr>
                                        <p:cTn id="23" dur="1250" fill="hold"/>
                                        <p:tgtEl>
                                          <p:spTgt spid="67"/>
                                        </p:tgtEl>
                                        <p:attrNameLst>
                                          <p:attrName>ppt_h</p:attrName>
                                        </p:attrNameLst>
                                      </p:cBhvr>
                                      <p:tavLst>
                                        <p:tav tm="0">
                                          <p:val>
                                            <p:fltVal val="0"/>
                                          </p:val>
                                        </p:tav>
                                        <p:tav tm="100000">
                                          <p:val>
                                            <p:strVal val="#ppt_h"/>
                                          </p:val>
                                        </p:tav>
                                      </p:tavLst>
                                    </p:anim>
                                    <p:animEffect transition="in" filter="fade">
                                      <p:cBhvr>
                                        <p:cTn id="24" dur="1250"/>
                                        <p:tgtEl>
                                          <p:spTgt spid="67"/>
                                        </p:tgtEl>
                                      </p:cBhvr>
                                    </p:animEffect>
                                  </p:childTnLst>
                                </p:cTn>
                              </p:par>
                              <p:par>
                                <p:cTn id="25" presetID="1" presetClass="path" presetSubtype="0" accel="50000" decel="50000" fill="hold" nodeType="withEffect">
                                  <p:stCondLst>
                                    <p:cond delay="500"/>
                                  </p:stCondLst>
                                  <p:childTnLst>
                                    <p:animMotion origin="layout" path="M -0.00625 -0.00069 C -0.15404 -0.11736 -0.22201 -0.41967 -0.1586 -0.67361 C -0.09401 -0.92916 0.07812 -1.04166 0.22578 -0.92453 C 0.3733 -0.8081 0.44101 -0.50532 0.37682 -0.24977 C 0.31289 0.00394 0.14153 0.11667 -0.00625 -0.00069 Z " pathEditMode="relative" rAng="12240000" ptsTypes="AAAAA">
                                      <p:cBhvr>
                                        <p:cTn id="26" dur="1250" fill="hold"/>
                                        <p:tgtEl>
                                          <p:spTgt spid="67"/>
                                        </p:tgtEl>
                                        <p:attrNameLst>
                                          <p:attrName>ppt_x</p:attrName>
                                          <p:attrName>ppt_y</p:attrName>
                                        </p:attrNameLst>
                                      </p:cBhvr>
                                      <p:rCtr x="11576" y="-46204"/>
                                    </p:animMotion>
                                  </p:childTnLst>
                                </p:cTn>
                              </p:par>
                              <p:par>
                                <p:cTn id="27" presetID="23" presetClass="entr" presetSubtype="16" fill="hold" grpId="0" nodeType="withEffect">
                                  <p:stCondLst>
                                    <p:cond delay="750"/>
                                  </p:stCondLst>
                                  <p:childTnLst>
                                    <p:set>
                                      <p:cBhvr>
                                        <p:cTn id="28" dur="1" fill="hold">
                                          <p:stCondLst>
                                            <p:cond delay="0"/>
                                          </p:stCondLst>
                                        </p:cTn>
                                        <p:tgtEl>
                                          <p:spTgt spid="98"/>
                                        </p:tgtEl>
                                        <p:attrNameLst>
                                          <p:attrName>style.visibility</p:attrName>
                                        </p:attrNameLst>
                                      </p:cBhvr>
                                      <p:to>
                                        <p:strVal val="visible"/>
                                      </p:to>
                                    </p:set>
                                    <p:anim calcmode="lin" valueType="num">
                                      <p:cBhvr>
                                        <p:cTn id="29" dur="1000" fill="hold"/>
                                        <p:tgtEl>
                                          <p:spTgt spid="98"/>
                                        </p:tgtEl>
                                        <p:attrNameLst>
                                          <p:attrName>ppt_w</p:attrName>
                                        </p:attrNameLst>
                                      </p:cBhvr>
                                      <p:tavLst>
                                        <p:tav tm="0">
                                          <p:val>
                                            <p:fltVal val="0"/>
                                          </p:val>
                                        </p:tav>
                                        <p:tav tm="100000">
                                          <p:val>
                                            <p:strVal val="#ppt_w"/>
                                          </p:val>
                                        </p:tav>
                                      </p:tavLst>
                                    </p:anim>
                                    <p:anim calcmode="lin" valueType="num">
                                      <p:cBhvr>
                                        <p:cTn id="30" dur="1000" fill="hold"/>
                                        <p:tgtEl>
                                          <p:spTgt spid="98"/>
                                        </p:tgtEl>
                                        <p:attrNameLst>
                                          <p:attrName>ppt_h</p:attrName>
                                        </p:attrNameLst>
                                      </p:cBhvr>
                                      <p:tavLst>
                                        <p:tav tm="0">
                                          <p:val>
                                            <p:fltVal val="0"/>
                                          </p:val>
                                        </p:tav>
                                        <p:tav tm="100000">
                                          <p:val>
                                            <p:strVal val="#ppt_h"/>
                                          </p:val>
                                        </p:tav>
                                      </p:tavLst>
                                    </p:anim>
                                  </p:childTnLst>
                                </p:cTn>
                              </p:par>
                              <p:par>
                                <p:cTn id="31" presetID="53" presetClass="entr" presetSubtype="16" fill="hold" nodeType="withEffect">
                                  <p:stCondLst>
                                    <p:cond delay="750"/>
                                  </p:stCondLst>
                                  <p:childTnLst>
                                    <p:set>
                                      <p:cBhvr>
                                        <p:cTn id="32" dur="1" fill="hold">
                                          <p:stCondLst>
                                            <p:cond delay="0"/>
                                          </p:stCondLst>
                                        </p:cTn>
                                        <p:tgtEl>
                                          <p:spTgt spid="77"/>
                                        </p:tgtEl>
                                        <p:attrNameLst>
                                          <p:attrName>style.visibility</p:attrName>
                                        </p:attrNameLst>
                                      </p:cBhvr>
                                      <p:to>
                                        <p:strVal val="visible"/>
                                      </p:to>
                                    </p:set>
                                    <p:anim calcmode="lin" valueType="num">
                                      <p:cBhvr>
                                        <p:cTn id="33" dur="1250" fill="hold"/>
                                        <p:tgtEl>
                                          <p:spTgt spid="77"/>
                                        </p:tgtEl>
                                        <p:attrNameLst>
                                          <p:attrName>ppt_w</p:attrName>
                                        </p:attrNameLst>
                                      </p:cBhvr>
                                      <p:tavLst>
                                        <p:tav tm="0">
                                          <p:val>
                                            <p:fltVal val="0"/>
                                          </p:val>
                                        </p:tav>
                                        <p:tav tm="100000">
                                          <p:val>
                                            <p:strVal val="#ppt_w"/>
                                          </p:val>
                                        </p:tav>
                                      </p:tavLst>
                                    </p:anim>
                                    <p:anim calcmode="lin" valueType="num">
                                      <p:cBhvr>
                                        <p:cTn id="34" dur="1250" fill="hold"/>
                                        <p:tgtEl>
                                          <p:spTgt spid="77"/>
                                        </p:tgtEl>
                                        <p:attrNameLst>
                                          <p:attrName>ppt_h</p:attrName>
                                        </p:attrNameLst>
                                      </p:cBhvr>
                                      <p:tavLst>
                                        <p:tav tm="0">
                                          <p:val>
                                            <p:fltVal val="0"/>
                                          </p:val>
                                        </p:tav>
                                        <p:tav tm="100000">
                                          <p:val>
                                            <p:strVal val="#ppt_h"/>
                                          </p:val>
                                        </p:tav>
                                      </p:tavLst>
                                    </p:anim>
                                    <p:animEffect transition="in" filter="fade">
                                      <p:cBhvr>
                                        <p:cTn id="35" dur="1250"/>
                                        <p:tgtEl>
                                          <p:spTgt spid="77"/>
                                        </p:tgtEl>
                                      </p:cBhvr>
                                    </p:animEffect>
                                  </p:childTnLst>
                                </p:cTn>
                              </p:par>
                              <p:par>
                                <p:cTn id="36" presetID="1" presetClass="path" presetSubtype="0" accel="50000" decel="50000" fill="hold" nodeType="withEffect">
                                  <p:stCondLst>
                                    <p:cond delay="850"/>
                                  </p:stCondLst>
                                  <p:childTnLst>
                                    <p:animMotion origin="layout" path="M -0.00612 -0.00023 C -0.1461 0.14375 -0.32344 0.06389 -0.40156 -0.17615 C -0.48008 -0.4199 -0.43008 -0.73356 -0.29011 -0.87708 C -0.15039 -1.02037 0.02695 -0.94028 0.10586 -0.69722 C 0.18372 -0.45671 0.13424 -0.14352 -0.00612 -0.00023 Z " pathEditMode="relative" rAng="9000000" ptsTypes="AAAAA">
                                      <p:cBhvr>
                                        <p:cTn id="37" dur="1250" fill="hold"/>
                                        <p:tgtEl>
                                          <p:spTgt spid="77"/>
                                        </p:tgtEl>
                                        <p:attrNameLst>
                                          <p:attrName>ppt_x</p:attrName>
                                          <p:attrName>ppt_y</p:attrName>
                                        </p:attrNameLst>
                                      </p:cBhvr>
                                      <p:rCtr x="-14219" y="-43796"/>
                                    </p:animMotion>
                                  </p:childTnLst>
                                </p:cTn>
                              </p:par>
                              <p:par>
                                <p:cTn id="38" presetID="23" presetClass="entr" presetSubtype="16" fill="hold" grpId="0" nodeType="withEffect">
                                  <p:stCondLst>
                                    <p:cond delay="1250"/>
                                  </p:stCondLst>
                                  <p:childTnLst>
                                    <p:set>
                                      <p:cBhvr>
                                        <p:cTn id="39" dur="1" fill="hold">
                                          <p:stCondLst>
                                            <p:cond delay="0"/>
                                          </p:stCondLst>
                                        </p:cTn>
                                        <p:tgtEl>
                                          <p:spTgt spid="99"/>
                                        </p:tgtEl>
                                        <p:attrNameLst>
                                          <p:attrName>style.visibility</p:attrName>
                                        </p:attrNameLst>
                                      </p:cBhvr>
                                      <p:to>
                                        <p:strVal val="visible"/>
                                      </p:to>
                                    </p:set>
                                    <p:anim calcmode="lin" valueType="num">
                                      <p:cBhvr>
                                        <p:cTn id="40" dur="1000" fill="hold"/>
                                        <p:tgtEl>
                                          <p:spTgt spid="99"/>
                                        </p:tgtEl>
                                        <p:attrNameLst>
                                          <p:attrName>ppt_w</p:attrName>
                                        </p:attrNameLst>
                                      </p:cBhvr>
                                      <p:tavLst>
                                        <p:tav tm="0">
                                          <p:val>
                                            <p:fltVal val="0"/>
                                          </p:val>
                                        </p:tav>
                                        <p:tav tm="100000">
                                          <p:val>
                                            <p:strVal val="#ppt_w"/>
                                          </p:val>
                                        </p:tav>
                                      </p:tavLst>
                                    </p:anim>
                                    <p:anim calcmode="lin" valueType="num">
                                      <p:cBhvr>
                                        <p:cTn id="41" dur="1000" fill="hold"/>
                                        <p:tgtEl>
                                          <p:spTgt spid="99"/>
                                        </p:tgtEl>
                                        <p:attrNameLst>
                                          <p:attrName>ppt_h</p:attrName>
                                        </p:attrNameLst>
                                      </p:cBhvr>
                                      <p:tavLst>
                                        <p:tav tm="0">
                                          <p:val>
                                            <p:fltVal val="0"/>
                                          </p:val>
                                        </p:tav>
                                        <p:tav tm="100000">
                                          <p:val>
                                            <p:strVal val="#ppt_h"/>
                                          </p:val>
                                        </p:tav>
                                      </p:tavLst>
                                    </p:anim>
                                  </p:childTnLst>
                                </p:cTn>
                              </p:par>
                              <p:par>
                                <p:cTn id="42" presetID="53" presetClass="entr" presetSubtype="16" fill="hold" nodeType="withEffect">
                                  <p:stCondLst>
                                    <p:cond delay="1250"/>
                                  </p:stCondLst>
                                  <p:childTnLst>
                                    <p:set>
                                      <p:cBhvr>
                                        <p:cTn id="43" dur="1" fill="hold">
                                          <p:stCondLst>
                                            <p:cond delay="0"/>
                                          </p:stCondLst>
                                        </p:cTn>
                                        <p:tgtEl>
                                          <p:spTgt spid="87"/>
                                        </p:tgtEl>
                                        <p:attrNameLst>
                                          <p:attrName>style.visibility</p:attrName>
                                        </p:attrNameLst>
                                      </p:cBhvr>
                                      <p:to>
                                        <p:strVal val="visible"/>
                                      </p:to>
                                    </p:set>
                                    <p:anim calcmode="lin" valueType="num">
                                      <p:cBhvr>
                                        <p:cTn id="44" dur="1250" fill="hold"/>
                                        <p:tgtEl>
                                          <p:spTgt spid="87"/>
                                        </p:tgtEl>
                                        <p:attrNameLst>
                                          <p:attrName>ppt_w</p:attrName>
                                        </p:attrNameLst>
                                      </p:cBhvr>
                                      <p:tavLst>
                                        <p:tav tm="0">
                                          <p:val>
                                            <p:fltVal val="0"/>
                                          </p:val>
                                        </p:tav>
                                        <p:tav tm="100000">
                                          <p:val>
                                            <p:strVal val="#ppt_w"/>
                                          </p:val>
                                        </p:tav>
                                      </p:tavLst>
                                    </p:anim>
                                    <p:anim calcmode="lin" valueType="num">
                                      <p:cBhvr>
                                        <p:cTn id="45" dur="1250" fill="hold"/>
                                        <p:tgtEl>
                                          <p:spTgt spid="87"/>
                                        </p:tgtEl>
                                        <p:attrNameLst>
                                          <p:attrName>ppt_h</p:attrName>
                                        </p:attrNameLst>
                                      </p:cBhvr>
                                      <p:tavLst>
                                        <p:tav tm="0">
                                          <p:val>
                                            <p:fltVal val="0"/>
                                          </p:val>
                                        </p:tav>
                                        <p:tav tm="100000">
                                          <p:val>
                                            <p:strVal val="#ppt_h"/>
                                          </p:val>
                                        </p:tav>
                                      </p:tavLst>
                                    </p:anim>
                                    <p:animEffect transition="in" filter="fade">
                                      <p:cBhvr>
                                        <p:cTn id="46" dur="1250"/>
                                        <p:tgtEl>
                                          <p:spTgt spid="87"/>
                                        </p:tgtEl>
                                      </p:cBhvr>
                                    </p:animEffect>
                                  </p:childTnLst>
                                </p:cTn>
                              </p:par>
                              <p:par>
                                <p:cTn id="47" presetID="1" presetClass="path" presetSubtype="0" accel="50000" decel="50000" fill="hold" nodeType="withEffect">
                                  <p:stCondLst>
                                    <p:cond delay="1250"/>
                                  </p:stCondLst>
                                  <p:childTnLst>
                                    <p:animMotion origin="layout" path="M -0.00117 -0.00463 C -0.0767 0.24884 -0.25091 0.34838 -0.3892 0.21921 C -0.52709 0.08495 -0.578 -0.23055 -0.50287 -0.47917 C -0.42683 -0.73449 -0.25287 -0.83171 -0.11407 -0.70023 C 0.02396 -0.56898 0.07565 -0.26134 -0.00117 -0.00463 Z " pathEditMode="relative" rAng="7080000" ptsTypes="AAAAA">
                                      <p:cBhvr>
                                        <p:cTn id="48" dur="1250" fill="hold"/>
                                        <p:tgtEl>
                                          <p:spTgt spid="87"/>
                                        </p:tgtEl>
                                        <p:attrNameLst>
                                          <p:attrName>ppt_x</p:attrName>
                                          <p:attrName>ppt_y</p:attrName>
                                        </p:attrNameLst>
                                      </p:cBhvr>
                                      <p:rCtr x="-25104" y="-23657"/>
                                    </p:animMotion>
                                  </p:childTnLst>
                                </p:cTn>
                              </p:par>
                              <p:par>
                                <p:cTn id="49" presetID="23" presetClass="entr" presetSubtype="16" fill="hold" grpId="0" nodeType="withEffect">
                                  <p:stCondLst>
                                    <p:cond delay="1500"/>
                                  </p:stCondLst>
                                  <p:childTnLst>
                                    <p:set>
                                      <p:cBhvr>
                                        <p:cTn id="50" dur="1" fill="hold">
                                          <p:stCondLst>
                                            <p:cond delay="0"/>
                                          </p:stCondLst>
                                        </p:cTn>
                                        <p:tgtEl>
                                          <p:spTgt spid="100"/>
                                        </p:tgtEl>
                                        <p:attrNameLst>
                                          <p:attrName>style.visibility</p:attrName>
                                        </p:attrNameLst>
                                      </p:cBhvr>
                                      <p:to>
                                        <p:strVal val="visible"/>
                                      </p:to>
                                    </p:set>
                                    <p:anim calcmode="lin" valueType="num">
                                      <p:cBhvr>
                                        <p:cTn id="51" dur="1000" fill="hold"/>
                                        <p:tgtEl>
                                          <p:spTgt spid="100"/>
                                        </p:tgtEl>
                                        <p:attrNameLst>
                                          <p:attrName>ppt_w</p:attrName>
                                        </p:attrNameLst>
                                      </p:cBhvr>
                                      <p:tavLst>
                                        <p:tav tm="0">
                                          <p:val>
                                            <p:fltVal val="0"/>
                                          </p:val>
                                        </p:tav>
                                        <p:tav tm="100000">
                                          <p:val>
                                            <p:strVal val="#ppt_w"/>
                                          </p:val>
                                        </p:tav>
                                      </p:tavLst>
                                    </p:anim>
                                    <p:anim calcmode="lin" valueType="num">
                                      <p:cBhvr>
                                        <p:cTn id="52" dur="1000" fill="hold"/>
                                        <p:tgtEl>
                                          <p:spTgt spid="100"/>
                                        </p:tgtEl>
                                        <p:attrNameLst>
                                          <p:attrName>ppt_h</p:attrName>
                                        </p:attrNameLst>
                                      </p:cBhvr>
                                      <p:tavLst>
                                        <p:tav tm="0">
                                          <p:val>
                                            <p:fltVal val="0"/>
                                          </p:val>
                                        </p:tav>
                                        <p:tav tm="100000">
                                          <p:val>
                                            <p:strVal val="#ppt_h"/>
                                          </p:val>
                                        </p:tav>
                                      </p:tavLst>
                                    </p:anim>
                                  </p:childTnLst>
                                </p:cTn>
                              </p:par>
                              <p:par>
                                <p:cTn id="53" presetID="53" presetClass="entr" presetSubtype="16" fill="hold" nodeType="withEffect">
                                  <p:stCondLst>
                                    <p:cond delay="1250"/>
                                  </p:stCondLst>
                                  <p:childTnLst>
                                    <p:set>
                                      <p:cBhvr>
                                        <p:cTn id="54" dur="1" fill="hold">
                                          <p:stCondLst>
                                            <p:cond delay="0"/>
                                          </p:stCondLst>
                                        </p:cTn>
                                        <p:tgtEl>
                                          <p:spTgt spid="101"/>
                                        </p:tgtEl>
                                        <p:attrNameLst>
                                          <p:attrName>style.visibility</p:attrName>
                                        </p:attrNameLst>
                                      </p:cBhvr>
                                      <p:to>
                                        <p:strVal val="visible"/>
                                      </p:to>
                                    </p:set>
                                    <p:anim calcmode="lin" valueType="num">
                                      <p:cBhvr>
                                        <p:cTn id="55" dur="1250" fill="hold"/>
                                        <p:tgtEl>
                                          <p:spTgt spid="101"/>
                                        </p:tgtEl>
                                        <p:attrNameLst>
                                          <p:attrName>ppt_w</p:attrName>
                                        </p:attrNameLst>
                                      </p:cBhvr>
                                      <p:tavLst>
                                        <p:tav tm="0">
                                          <p:val>
                                            <p:fltVal val="0"/>
                                          </p:val>
                                        </p:tav>
                                        <p:tav tm="100000">
                                          <p:val>
                                            <p:strVal val="#ppt_w"/>
                                          </p:val>
                                        </p:tav>
                                      </p:tavLst>
                                    </p:anim>
                                    <p:anim calcmode="lin" valueType="num">
                                      <p:cBhvr>
                                        <p:cTn id="56" dur="1250" fill="hold"/>
                                        <p:tgtEl>
                                          <p:spTgt spid="101"/>
                                        </p:tgtEl>
                                        <p:attrNameLst>
                                          <p:attrName>ppt_h</p:attrName>
                                        </p:attrNameLst>
                                      </p:cBhvr>
                                      <p:tavLst>
                                        <p:tav tm="0">
                                          <p:val>
                                            <p:fltVal val="0"/>
                                          </p:val>
                                        </p:tav>
                                        <p:tav tm="100000">
                                          <p:val>
                                            <p:strVal val="#ppt_h"/>
                                          </p:val>
                                        </p:tav>
                                      </p:tavLst>
                                    </p:anim>
                                    <p:animEffect transition="in" filter="fade">
                                      <p:cBhvr>
                                        <p:cTn id="57" dur="1250"/>
                                        <p:tgtEl>
                                          <p:spTgt spid="101"/>
                                        </p:tgtEl>
                                      </p:cBhvr>
                                    </p:animEffect>
                                  </p:childTnLst>
                                </p:cTn>
                              </p:par>
                              <p:par>
                                <p:cTn id="58" presetID="1" presetClass="path" presetSubtype="0" accel="50000" decel="50000" fill="hold" nodeType="withEffect">
                                  <p:stCondLst>
                                    <p:cond delay="1250"/>
                                  </p:stCondLst>
                                  <p:childTnLst>
                                    <p:animMotion origin="layout" path="M -0.00117 -0.00463 C -0.07669 0.24884 -0.25091 0.34838 -0.38919 0.21921 C -0.52708 0.08495 -0.57786 -0.23056 -0.50286 -0.47917 C -0.42682 -0.73449 -0.25286 -0.83172 -0.11406 -0.70023 C 0.02396 -0.56898 0.07565 -0.26135 -0.00117 -0.00463 Z " pathEditMode="relative" rAng="7080000" ptsTypes="AAAAA">
                                      <p:cBhvr>
                                        <p:cTn id="59" dur="1250" fill="hold"/>
                                        <p:tgtEl>
                                          <p:spTgt spid="101"/>
                                        </p:tgtEl>
                                        <p:attrNameLst>
                                          <p:attrName>ppt_x</p:attrName>
                                          <p:attrName>ppt_y</p:attrName>
                                        </p:attrNameLst>
                                      </p:cBhvr>
                                      <p:rCtr x="-25104" y="-23657"/>
                                    </p:animMotion>
                                  </p:childTnLst>
                                </p:cTn>
                              </p:par>
                              <p:par>
                                <p:cTn id="60" presetID="23" presetClass="entr" presetSubtype="16" fill="hold" grpId="0" nodeType="withEffect">
                                  <p:stCondLst>
                                    <p:cond delay="1500"/>
                                  </p:stCondLst>
                                  <p:childTnLst>
                                    <p:set>
                                      <p:cBhvr>
                                        <p:cTn id="61" dur="1" fill="hold">
                                          <p:stCondLst>
                                            <p:cond delay="0"/>
                                          </p:stCondLst>
                                        </p:cTn>
                                        <p:tgtEl>
                                          <p:spTgt spid="111"/>
                                        </p:tgtEl>
                                        <p:attrNameLst>
                                          <p:attrName>style.visibility</p:attrName>
                                        </p:attrNameLst>
                                      </p:cBhvr>
                                      <p:to>
                                        <p:strVal val="visible"/>
                                      </p:to>
                                    </p:set>
                                    <p:anim calcmode="lin" valueType="num">
                                      <p:cBhvr>
                                        <p:cTn id="62" dur="1000" fill="hold"/>
                                        <p:tgtEl>
                                          <p:spTgt spid="111"/>
                                        </p:tgtEl>
                                        <p:attrNameLst>
                                          <p:attrName>ppt_w</p:attrName>
                                        </p:attrNameLst>
                                      </p:cBhvr>
                                      <p:tavLst>
                                        <p:tav tm="0">
                                          <p:val>
                                            <p:fltVal val="0"/>
                                          </p:val>
                                        </p:tav>
                                        <p:tav tm="100000">
                                          <p:val>
                                            <p:strVal val="#ppt_w"/>
                                          </p:val>
                                        </p:tav>
                                      </p:tavLst>
                                    </p:anim>
                                    <p:anim calcmode="lin" valueType="num">
                                      <p:cBhvr>
                                        <p:cTn id="63" dur="1000" fill="hold"/>
                                        <p:tgtEl>
                                          <p:spTgt spid="11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p:bldP spid="98" grpId="0"/>
      <p:bldP spid="99" grpId="0"/>
      <p:bldP spid="100" grpId="0"/>
      <p:bldP spid="11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472305" y="706612"/>
            <a:ext cx="5452852" cy="5452852"/>
            <a:chOff x="2123172" y="3429000"/>
            <a:chExt cx="7945656" cy="7945656"/>
          </a:xfrm>
        </p:grpSpPr>
        <p:pic>
          <p:nvPicPr>
            <p:cNvPr id="3" name="图片 2"/>
            <p:cNvPicPr>
              <a:picLocks noChangeAspect="1"/>
            </p:cNvPicPr>
            <p:nvPr/>
          </p:nvPicPr>
          <p:blipFill>
            <a:blip r:embed="rId3"/>
            <a:stretch>
              <a:fillRect/>
            </a:stretch>
          </p:blipFill>
          <p:spPr>
            <a:xfrm>
              <a:off x="2529114" y="3839027"/>
              <a:ext cx="7398669" cy="7070568"/>
            </a:xfrm>
            <a:prstGeom prst="rect">
              <a:avLst/>
            </a:prstGeom>
          </p:spPr>
        </p:pic>
        <p:sp>
          <p:nvSpPr>
            <p:cNvPr id="4" name="椭圆 3"/>
            <p:cNvSpPr/>
            <p:nvPr/>
          </p:nvSpPr>
          <p:spPr>
            <a:xfrm>
              <a:off x="2123172" y="3429000"/>
              <a:ext cx="7945656" cy="794565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2914238" y="247238"/>
            <a:ext cx="6363524" cy="6363524"/>
            <a:chOff x="7189663" y="-274890"/>
            <a:chExt cx="5046198" cy="5046198"/>
          </a:xfrm>
        </p:grpSpPr>
        <p:pic>
          <p:nvPicPr>
            <p:cNvPr id="6" name="图片 5"/>
            <p:cNvPicPr>
              <a:picLocks noChangeAspect="1"/>
            </p:cNvPicPr>
            <p:nvPr/>
          </p:nvPicPr>
          <p:blipFill>
            <a:blip r:embed="rId4"/>
            <a:stretch>
              <a:fillRect/>
            </a:stretch>
          </p:blipFill>
          <p:spPr>
            <a:xfrm>
              <a:off x="7725690" y="190214"/>
              <a:ext cx="4015437" cy="4057943"/>
            </a:xfrm>
            <a:prstGeom prst="rect">
              <a:avLst/>
            </a:prstGeom>
          </p:spPr>
        </p:pic>
        <p:sp>
          <p:nvSpPr>
            <p:cNvPr id="7" name="椭圆 6"/>
            <p:cNvSpPr/>
            <p:nvPr/>
          </p:nvSpPr>
          <p:spPr>
            <a:xfrm>
              <a:off x="7189663" y="-274890"/>
              <a:ext cx="5046198" cy="504619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椭圆 7"/>
          <p:cNvSpPr/>
          <p:nvPr/>
        </p:nvSpPr>
        <p:spPr>
          <a:xfrm>
            <a:off x="3648160" y="981160"/>
            <a:ext cx="4895681" cy="4895681"/>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3928933" y="1261933"/>
            <a:ext cx="4334135" cy="4334135"/>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3650646" y="983646"/>
            <a:ext cx="4890709" cy="4890709"/>
            <a:chOff x="2529114" y="3842651"/>
            <a:chExt cx="7126526" cy="7126526"/>
          </a:xfrm>
        </p:grpSpPr>
        <p:sp>
          <p:nvSpPr>
            <p:cNvPr id="11" name="椭圆 10"/>
            <p:cNvSpPr/>
            <p:nvPr/>
          </p:nvSpPr>
          <p:spPr>
            <a:xfrm>
              <a:off x="2529114" y="3842651"/>
              <a:ext cx="7126526" cy="71265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3029518" y="5433440"/>
              <a:ext cx="116459" cy="11645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nvGrpSpPr>
        <p:grpSpPr>
          <a:xfrm rot="3903229">
            <a:off x="3650645" y="983646"/>
            <a:ext cx="4890709" cy="4890709"/>
            <a:chOff x="2529113" y="3842652"/>
            <a:chExt cx="7126526" cy="7126526"/>
          </a:xfrm>
        </p:grpSpPr>
        <p:sp>
          <p:nvSpPr>
            <p:cNvPr id="14" name="椭圆 13"/>
            <p:cNvSpPr/>
            <p:nvPr/>
          </p:nvSpPr>
          <p:spPr>
            <a:xfrm>
              <a:off x="2529113" y="3842652"/>
              <a:ext cx="7126526" cy="71265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3031707" y="5392612"/>
              <a:ext cx="147863" cy="1478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3928933" y="1255418"/>
            <a:ext cx="4334135" cy="4347164"/>
            <a:chOff x="2934621" y="4581156"/>
            <a:chExt cx="6315511" cy="6334496"/>
          </a:xfrm>
        </p:grpSpPr>
        <p:sp>
          <p:nvSpPr>
            <p:cNvPr id="17" name="椭圆 16"/>
            <p:cNvSpPr/>
            <p:nvPr/>
          </p:nvSpPr>
          <p:spPr>
            <a:xfrm>
              <a:off x="2934621" y="4600141"/>
              <a:ext cx="6315511" cy="6315511"/>
            </a:xfrm>
            <a:prstGeom prst="ellipse">
              <a:avLst/>
            </a:prstGeom>
            <a:noFill/>
            <a:ln w="317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5784057" y="4581156"/>
              <a:ext cx="73493" cy="7349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椭圆 18"/>
          <p:cNvSpPr/>
          <p:nvPr/>
        </p:nvSpPr>
        <p:spPr>
          <a:xfrm>
            <a:off x="6275259" y="3694181"/>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4424807" y="1760345"/>
            <a:ext cx="3342386" cy="3337310"/>
            <a:chOff x="233284" y="7361614"/>
            <a:chExt cx="3342386" cy="3337310"/>
          </a:xfrm>
        </p:grpSpPr>
        <p:sp>
          <p:nvSpPr>
            <p:cNvPr id="24" name="椭圆 23"/>
            <p:cNvSpPr/>
            <p:nvPr/>
          </p:nvSpPr>
          <p:spPr>
            <a:xfrm>
              <a:off x="238360" y="7361614"/>
              <a:ext cx="3337310" cy="3337310"/>
            </a:xfrm>
            <a:prstGeom prst="ellipse">
              <a:avLst/>
            </a:prstGeom>
            <a:solidFill>
              <a:srgbClr val="1021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1762878" y="8488376"/>
              <a:ext cx="1374093" cy="1374093"/>
            </a:xfrm>
            <a:prstGeom prst="ellipse">
              <a:avLst/>
            </a:prstGeom>
            <a:solidFill>
              <a:srgbClr val="00E0FE">
                <a:alpha val="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25"/>
            <p:cNvSpPr/>
            <p:nvPr/>
          </p:nvSpPr>
          <p:spPr>
            <a:xfrm>
              <a:off x="312417" y="7483226"/>
              <a:ext cx="2851132" cy="3012884"/>
            </a:xfrm>
            <a:custGeom>
              <a:avLst/>
              <a:gdLst>
                <a:gd name="connsiteX0" fmla="*/ 129610 w 537207"/>
                <a:gd name="connsiteY0" fmla="*/ 0 h 567684"/>
                <a:gd name="connsiteX1" fmla="*/ 91701 w 537207"/>
                <a:gd name="connsiteY1" fmla="*/ 45947 h 567684"/>
                <a:gd name="connsiteX2" fmla="*/ 38005 w 537207"/>
                <a:gd name="connsiteY2" fmla="*/ 221735 h 567684"/>
                <a:gd name="connsiteX3" fmla="*/ 352411 w 537207"/>
                <a:gd name="connsiteY3" fmla="*/ 536141 h 567684"/>
                <a:gd name="connsiteX4" fmla="*/ 528199 w 537207"/>
                <a:gd name="connsiteY4" fmla="*/ 482445 h 567684"/>
                <a:gd name="connsiteX5" fmla="*/ 537207 w 537207"/>
                <a:gd name="connsiteY5" fmla="*/ 475013 h 567684"/>
                <a:gd name="connsiteX6" fmla="*/ 536725 w 537207"/>
                <a:gd name="connsiteY6" fmla="*/ 475597 h 567684"/>
                <a:gd name="connsiteX7" fmla="*/ 314406 w 537207"/>
                <a:gd name="connsiteY7" fmla="*/ 567684 h 567684"/>
                <a:gd name="connsiteX8" fmla="*/ 0 w 537207"/>
                <a:gd name="connsiteY8" fmla="*/ 253278 h 567684"/>
                <a:gd name="connsiteX9" fmla="*/ 92087 w 537207"/>
                <a:gd name="connsiteY9" fmla="*/ 30959 h 567684"/>
                <a:gd name="connsiteX10" fmla="*/ 129610 w 537207"/>
                <a:gd name="connsiteY10" fmla="*/ 0 h 567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7207" h="567684">
                  <a:moveTo>
                    <a:pt x="129610" y="0"/>
                  </a:moveTo>
                  <a:lnTo>
                    <a:pt x="91701" y="45947"/>
                  </a:lnTo>
                  <a:cubicBezTo>
                    <a:pt x="57800" y="96127"/>
                    <a:pt x="38005" y="156619"/>
                    <a:pt x="38005" y="221735"/>
                  </a:cubicBezTo>
                  <a:cubicBezTo>
                    <a:pt x="38005" y="395377"/>
                    <a:pt x="178769" y="536141"/>
                    <a:pt x="352411" y="536141"/>
                  </a:cubicBezTo>
                  <a:cubicBezTo>
                    <a:pt x="417527" y="536141"/>
                    <a:pt x="478019" y="516346"/>
                    <a:pt x="528199" y="482445"/>
                  </a:cubicBezTo>
                  <a:lnTo>
                    <a:pt x="537207" y="475013"/>
                  </a:lnTo>
                  <a:lnTo>
                    <a:pt x="536725" y="475597"/>
                  </a:lnTo>
                  <a:cubicBezTo>
                    <a:pt x="479829" y="532493"/>
                    <a:pt x="401227" y="567684"/>
                    <a:pt x="314406" y="567684"/>
                  </a:cubicBezTo>
                  <a:cubicBezTo>
                    <a:pt x="140764" y="567684"/>
                    <a:pt x="0" y="426920"/>
                    <a:pt x="0" y="253278"/>
                  </a:cubicBezTo>
                  <a:cubicBezTo>
                    <a:pt x="0" y="166457"/>
                    <a:pt x="35191" y="87856"/>
                    <a:pt x="92087" y="30959"/>
                  </a:cubicBezTo>
                  <a:lnTo>
                    <a:pt x="129610" y="0"/>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2540905" y="8005711"/>
              <a:ext cx="516918" cy="516918"/>
            </a:xfrm>
            <a:prstGeom prst="ellipse">
              <a:avLst/>
            </a:prstGeom>
            <a:solidFill>
              <a:srgbClr val="00E0FE">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1658348" y="7776936"/>
              <a:ext cx="544877" cy="544877"/>
            </a:xfrm>
            <a:prstGeom prst="ellipse">
              <a:avLst/>
            </a:prstGeom>
            <a:solidFill>
              <a:srgbClr val="00E0FE">
                <a:alpha val="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a:off x="233284" y="7371614"/>
              <a:ext cx="2177138" cy="3317309"/>
            </a:xfrm>
            <a:custGeom>
              <a:avLst/>
              <a:gdLst>
                <a:gd name="connsiteX0" fmla="*/ 1423440 w 2177138"/>
                <a:gd name="connsiteY0" fmla="*/ 0 h 3317309"/>
                <a:gd name="connsiteX1" fmla="*/ 1282407 w 2177138"/>
                <a:gd name="connsiteY1" fmla="*/ 51619 h 3317309"/>
                <a:gd name="connsiteX2" fmla="*/ 263268 w 2177138"/>
                <a:gd name="connsiteY2" fmla="*/ 1589143 h 3317309"/>
                <a:gd name="connsiteX3" fmla="*/ 1931923 w 2177138"/>
                <a:gd name="connsiteY3" fmla="*/ 3257798 h 3317309"/>
                <a:gd name="connsiteX4" fmla="*/ 2102533 w 2177138"/>
                <a:gd name="connsiteY4" fmla="*/ 3249183 h 3317309"/>
                <a:gd name="connsiteX5" fmla="*/ 2177138 w 2177138"/>
                <a:gd name="connsiteY5" fmla="*/ 3237797 h 3317309"/>
                <a:gd name="connsiteX6" fmla="*/ 2164862 w 2177138"/>
                <a:gd name="connsiteY6" fmla="*/ 3242290 h 3317309"/>
                <a:gd name="connsiteX7" fmla="*/ 1668655 w 2177138"/>
                <a:gd name="connsiteY7" fmla="*/ 3317309 h 3317309"/>
                <a:gd name="connsiteX8" fmla="*/ 0 w 2177138"/>
                <a:gd name="connsiteY8" fmla="*/ 1648654 h 3317309"/>
                <a:gd name="connsiteX9" fmla="*/ 1332363 w 2177138"/>
                <a:gd name="connsiteY9" fmla="*/ 13900 h 3317309"/>
                <a:gd name="connsiteX10" fmla="*/ 1423440 w 2177138"/>
                <a:gd name="connsiteY10" fmla="*/ 0 h 3317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77138" h="3317309">
                  <a:moveTo>
                    <a:pt x="1423440" y="0"/>
                  </a:moveTo>
                  <a:lnTo>
                    <a:pt x="1282407" y="51619"/>
                  </a:lnTo>
                  <a:cubicBezTo>
                    <a:pt x="683502" y="304935"/>
                    <a:pt x="263268" y="897963"/>
                    <a:pt x="263268" y="1589143"/>
                  </a:cubicBezTo>
                  <a:cubicBezTo>
                    <a:pt x="263268" y="2510716"/>
                    <a:pt x="1010350" y="3257798"/>
                    <a:pt x="1931923" y="3257798"/>
                  </a:cubicBezTo>
                  <a:cubicBezTo>
                    <a:pt x="1989521" y="3257798"/>
                    <a:pt x="2046438" y="3254880"/>
                    <a:pt x="2102533" y="3249183"/>
                  </a:cubicBezTo>
                  <a:lnTo>
                    <a:pt x="2177138" y="3237797"/>
                  </a:lnTo>
                  <a:lnTo>
                    <a:pt x="2164862" y="3242290"/>
                  </a:lnTo>
                  <a:cubicBezTo>
                    <a:pt x="2008110" y="3291045"/>
                    <a:pt x="1841450" y="3317309"/>
                    <a:pt x="1668655" y="3317309"/>
                  </a:cubicBezTo>
                  <a:cubicBezTo>
                    <a:pt x="747082" y="3317309"/>
                    <a:pt x="0" y="2570227"/>
                    <a:pt x="0" y="1648654"/>
                  </a:cubicBezTo>
                  <a:cubicBezTo>
                    <a:pt x="0" y="842278"/>
                    <a:pt x="571985" y="169496"/>
                    <a:pt x="1332363" y="13900"/>
                  </a:cubicBezTo>
                  <a:lnTo>
                    <a:pt x="1423440" y="0"/>
                  </a:lnTo>
                  <a:close/>
                </a:path>
              </a:pathLst>
            </a:custGeom>
            <a:solidFill>
              <a:srgbClr val="00E0FE">
                <a:alpha val="1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矩形 29"/>
          <p:cNvSpPr/>
          <p:nvPr/>
        </p:nvSpPr>
        <p:spPr>
          <a:xfrm>
            <a:off x="5161966" y="2545584"/>
            <a:ext cx="1728037" cy="2308324"/>
          </a:xfrm>
          <a:prstGeom prst="rect">
            <a:avLst/>
          </a:prstGeom>
        </p:spPr>
        <p:txBody>
          <a:bodyPr wrap="none">
            <a:spAutoFit/>
          </a:bodyPr>
          <a:lstStyle/>
          <a:p>
            <a:pPr algn="ctr"/>
            <a:r>
              <a:rPr lang="en-US" altLang="zh-CN" sz="7200" dirty="0" smtClean="0">
                <a:solidFill>
                  <a:schemeClr val="accent1"/>
                </a:solidFill>
                <a:latin typeface="Impact" panose="020B0806030902050204" pitchFamily="34" charset="0"/>
                <a:ea typeface="Kozuka Gothic Pr6N EL" panose="020B0200000000000000" pitchFamily="34" charset="-128"/>
              </a:rPr>
              <a:t>04</a:t>
            </a:r>
            <a:endParaRPr lang="en-US" altLang="zh-CN" sz="7200" dirty="0">
              <a:solidFill>
                <a:schemeClr val="accent1"/>
              </a:solidFill>
              <a:latin typeface="Impact" panose="020B0806030902050204" pitchFamily="34" charset="0"/>
              <a:ea typeface="Kozuka Gothic Pr6N EL" panose="020B0200000000000000" pitchFamily="34" charset="-128"/>
            </a:endParaRPr>
          </a:p>
          <a:p>
            <a:pPr algn="ctr"/>
            <a:r>
              <a:rPr lang="en-US" altLang="zh-CN" sz="3600" b="1" dirty="0" smtClean="0">
                <a:solidFill>
                  <a:schemeClr val="accent1"/>
                </a:solidFill>
                <a:latin typeface="Times New Roman" panose="02020603050405020304" pitchFamily="18" charset="0"/>
                <a:ea typeface="+mj-ea"/>
                <a:cs typeface="Times New Roman" panose="02020603050405020304" pitchFamily="18" charset="0"/>
              </a:rPr>
              <a:t>MÔ TẢ</a:t>
            </a:r>
          </a:p>
          <a:p>
            <a:pPr algn="ctr"/>
            <a:r>
              <a:rPr lang="en-US" altLang="zh-CN" sz="3600" b="1" dirty="0" smtClean="0">
                <a:solidFill>
                  <a:schemeClr val="accent1"/>
                </a:solidFill>
                <a:latin typeface="Times New Roman" panose="02020603050405020304" pitchFamily="18" charset="0"/>
                <a:ea typeface="+mj-ea"/>
                <a:cs typeface="Times New Roman" panose="02020603050405020304" pitchFamily="18" charset="0"/>
              </a:rPr>
              <a:t>DÒNG</a:t>
            </a:r>
            <a:endParaRPr lang="zh-CN" altLang="en-US" sz="3600" b="1" dirty="0">
              <a:solidFill>
                <a:schemeClr val="accent1"/>
              </a:solidFill>
              <a:latin typeface="Times New Roman" panose="02020603050405020304" pitchFamily="18" charset="0"/>
              <a:ea typeface="+mj-ea"/>
              <a:cs typeface="Times New Roman" panose="02020603050405020304" pitchFamily="18" charset="0"/>
            </a:endParaRPr>
          </a:p>
        </p:txBody>
      </p:sp>
    </p:spTree>
    <p:extLst>
      <p:ext uri="{BB962C8B-B14F-4D97-AF65-F5344CB8AC3E}">
        <p14:creationId xmlns:p14="http://schemas.microsoft.com/office/powerpoint/2010/main" val="150564659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animEffect transition="in" filter="fade">
                                      <p:cBhvr>
                                        <p:cTn id="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p:nvPr/>
        </p:nvSpPr>
        <p:spPr>
          <a:xfrm>
            <a:off x="1146095" y="1857970"/>
            <a:ext cx="5787656" cy="4008873"/>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Times New Roman" panose="02020603050405020304" pitchFamily="18" charset="0"/>
              <a:cs typeface="Times New Roman" panose="02020603050405020304" pitchFamily="18" charset="0"/>
            </a:endParaRPr>
          </a:p>
        </p:txBody>
      </p:sp>
      <p:sp>
        <p:nvSpPr>
          <p:cNvPr id="11" name="文本框 10"/>
          <p:cNvSpPr txBox="1"/>
          <p:nvPr/>
        </p:nvSpPr>
        <p:spPr>
          <a:xfrm>
            <a:off x="4456111" y="423250"/>
            <a:ext cx="3279772" cy="523220"/>
          </a:xfrm>
          <a:prstGeom prst="rect">
            <a:avLst/>
          </a:prstGeom>
          <a:noFill/>
        </p:spPr>
        <p:txBody>
          <a:bodyPr wrap="square" rtlCol="0">
            <a:spAutoFit/>
            <a:scene3d>
              <a:camera prst="orthographicFront"/>
              <a:lightRig rig="threePt" dir="t"/>
            </a:scene3d>
            <a:sp3d contourW="12700"/>
          </a:bodyPr>
          <a:lstStyle/>
          <a:p>
            <a:pPr algn="ctr"/>
            <a:r>
              <a:rPr lang="en-US" altLang="zh-CN" sz="2800" b="1" dirty="0" smtClean="0">
                <a:solidFill>
                  <a:schemeClr val="accent1"/>
                </a:solidFill>
                <a:latin typeface="Times New Roman" panose="02020603050405020304" pitchFamily="18" charset="0"/>
                <a:ea typeface="+mj-ea"/>
                <a:cs typeface="Times New Roman" panose="02020603050405020304" pitchFamily="18" charset="0"/>
              </a:rPr>
              <a:t>MÔ TẢ DÒNG</a:t>
            </a:r>
            <a:endParaRPr lang="zh-CN" altLang="en-US" sz="2800" b="1" dirty="0">
              <a:solidFill>
                <a:schemeClr val="accent1"/>
              </a:solidFill>
              <a:latin typeface="Times New Roman" panose="02020603050405020304" pitchFamily="18" charset="0"/>
              <a:ea typeface="+mj-ea"/>
              <a:cs typeface="Times New Roman" panose="02020603050405020304" pitchFamily="18" charset="0"/>
            </a:endParaRPr>
          </a:p>
        </p:txBody>
      </p:sp>
      <p:cxnSp>
        <p:nvCxnSpPr>
          <p:cNvPr id="13" name="直接连接符 12"/>
          <p:cNvCxnSpPr/>
          <p:nvPr/>
        </p:nvCxnSpPr>
        <p:spPr>
          <a:xfrm>
            <a:off x="0" y="711200"/>
            <a:ext cx="423626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7955726" y="711200"/>
            <a:ext cx="4236269" cy="0"/>
          </a:xfrm>
          <a:prstGeom prst="line">
            <a:avLst/>
          </a:prstGeom>
          <a:ln>
            <a:headEnd type="oval"/>
            <a:tailEnd type="none"/>
          </a:ln>
        </p:spPr>
        <p:style>
          <a:lnRef idx="1">
            <a:schemeClr val="accent1"/>
          </a:lnRef>
          <a:fillRef idx="0">
            <a:schemeClr val="accent1"/>
          </a:fillRef>
          <a:effectRef idx="0">
            <a:schemeClr val="accent1"/>
          </a:effectRef>
          <a:fontRef idx="minor">
            <a:schemeClr val="tx1"/>
          </a:fontRef>
        </p:style>
      </p:cxnSp>
      <p:pic>
        <p:nvPicPr>
          <p:cNvPr id="6146" name="Picture 2" descr="HÃ¬nh áº£nh cÃ³ liÃªn quan"/>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r="10190"/>
          <a:stretch/>
        </p:blipFill>
        <p:spPr bwMode="auto">
          <a:xfrm>
            <a:off x="1321180" y="1711883"/>
            <a:ext cx="5787654" cy="3995464"/>
          </a:xfrm>
          <a:prstGeom prst="rect">
            <a:avLst/>
          </a:prstGeom>
          <a:noFill/>
          <a:extLst>
            <a:ext uri="{909E8E84-426E-40DD-AFC4-6F175D3DCCD1}">
              <a14:hiddenFill xmlns:a14="http://schemas.microsoft.com/office/drawing/2010/main">
                <a:solidFill>
                  <a:srgbClr val="FFFFFF"/>
                </a:solidFill>
              </a14:hiddenFill>
            </a:ext>
          </a:extLst>
        </p:spPr>
      </p:pic>
      <p:grpSp>
        <p:nvGrpSpPr>
          <p:cNvPr id="21" name="组合 23"/>
          <p:cNvGrpSpPr/>
          <p:nvPr/>
        </p:nvGrpSpPr>
        <p:grpSpPr>
          <a:xfrm>
            <a:off x="5240528" y="3131693"/>
            <a:ext cx="5805377" cy="852662"/>
            <a:chOff x="5240528" y="3131693"/>
            <a:chExt cx="5805377" cy="852662"/>
          </a:xfrm>
        </p:grpSpPr>
        <p:sp>
          <p:nvSpPr>
            <p:cNvPr id="23" name="Rectangle 22"/>
            <p:cNvSpPr/>
            <p:nvPr/>
          </p:nvSpPr>
          <p:spPr>
            <a:xfrm>
              <a:off x="5240528" y="3131693"/>
              <a:ext cx="5805377" cy="852662"/>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Times New Roman" panose="02020603050405020304" pitchFamily="18" charset="0"/>
                <a:cs typeface="Times New Roman" panose="02020603050405020304" pitchFamily="18" charset="0"/>
              </a:endParaRPr>
            </a:p>
          </p:txBody>
        </p:sp>
        <p:sp>
          <p:nvSpPr>
            <p:cNvPr id="25" name="矩形 21"/>
            <p:cNvSpPr/>
            <p:nvPr/>
          </p:nvSpPr>
          <p:spPr>
            <a:xfrm>
              <a:off x="5572355" y="3313866"/>
              <a:ext cx="5141722" cy="395749"/>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lang="en-US" altLang="zh-CN" dirty="0" smtClean="0">
                  <a:solidFill>
                    <a:schemeClr val="bg1"/>
                  </a:solidFill>
                  <a:latin typeface="Times New Roman" panose="02020603050405020304" pitchFamily="18" charset="0"/>
                  <a:ea typeface="微软雅黑"/>
                  <a:cs typeface="Times New Roman" panose="02020603050405020304" pitchFamily="18" charset="0"/>
                </a:rPr>
                <a:t>MÔ TẢ DÒNG DỊCH CHUYỂN TRONG CHUỖI</a:t>
              </a:r>
              <a:endParaRPr kumimoji="0" lang="zh-CN" altLang="en-US" b="0" i="0" u="none" strike="noStrike" kern="1200" cap="none" spc="0" normalizeH="0" baseline="0" noProof="0" dirty="0">
                <a:ln>
                  <a:noFill/>
                </a:ln>
                <a:solidFill>
                  <a:schemeClr val="bg1"/>
                </a:solidFill>
                <a:effectLst/>
                <a:uLnTx/>
                <a:uFillTx/>
                <a:latin typeface="Times New Roman" panose="02020603050405020304" pitchFamily="18" charset="0"/>
                <a:ea typeface="微软雅黑"/>
                <a:cs typeface="Times New Roman" panose="02020603050405020304" pitchFamily="18" charset="0"/>
              </a:endParaRPr>
            </a:p>
          </p:txBody>
        </p:sp>
      </p:grpSp>
      <p:sp>
        <p:nvSpPr>
          <p:cNvPr id="26" name="矩形 17"/>
          <p:cNvSpPr/>
          <p:nvPr/>
        </p:nvSpPr>
        <p:spPr>
          <a:xfrm>
            <a:off x="7283919" y="4257102"/>
            <a:ext cx="3746631" cy="1289071"/>
          </a:xfrm>
          <a:prstGeom prst="rect">
            <a:avLst/>
          </a:prstGeom>
        </p:spPr>
        <p:txBody>
          <a:bodyPr wrap="square">
            <a:spAutoFit/>
            <a:scene3d>
              <a:camera prst="orthographicFront"/>
              <a:lightRig rig="threePt" dir="t"/>
            </a:scene3d>
            <a:sp3d contourW="12700"/>
          </a:bodyPr>
          <a:lstStyle/>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altLang="zh-CN" dirty="0" err="1" smtClean="0">
                <a:solidFill>
                  <a:schemeClr val="bg1"/>
                </a:solidFill>
                <a:latin typeface="Times New Roman" panose="02020603050405020304" pitchFamily="18" charset="0"/>
                <a:ea typeface="微软雅黑"/>
                <a:cs typeface="Times New Roman" panose="02020603050405020304" pitchFamily="18" charset="0"/>
              </a:rPr>
              <a:t>Dòng</a:t>
            </a:r>
            <a:r>
              <a:rPr lang="en-US" altLang="zh-CN" dirty="0" smtClean="0">
                <a:solidFill>
                  <a:schemeClr val="bg1"/>
                </a:solidFill>
                <a:latin typeface="Times New Roman" panose="02020603050405020304" pitchFamily="18" charset="0"/>
                <a:ea typeface="微软雅黑"/>
                <a:cs typeface="Times New Roman" panose="02020603050405020304" pitchFamily="18" charset="0"/>
              </a:rPr>
              <a:t> </a:t>
            </a:r>
            <a:r>
              <a:rPr lang="en-US" altLang="zh-CN" dirty="0" err="1" smtClean="0">
                <a:solidFill>
                  <a:schemeClr val="bg1"/>
                </a:solidFill>
                <a:latin typeface="Times New Roman" panose="02020603050405020304" pitchFamily="18" charset="0"/>
                <a:ea typeface="微软雅黑"/>
                <a:cs typeface="Times New Roman" panose="02020603050405020304" pitchFamily="18" charset="0"/>
              </a:rPr>
              <a:t>thông</a:t>
            </a:r>
            <a:r>
              <a:rPr lang="en-US" altLang="zh-CN" dirty="0" smtClean="0">
                <a:solidFill>
                  <a:schemeClr val="bg1"/>
                </a:solidFill>
                <a:latin typeface="Times New Roman" panose="02020603050405020304" pitchFamily="18" charset="0"/>
                <a:ea typeface="微软雅黑"/>
                <a:cs typeface="Times New Roman" panose="02020603050405020304" pitchFamily="18" charset="0"/>
              </a:rPr>
              <a:t> tin</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altLang="zh-CN" b="0" i="0" u="none" strike="noStrike" kern="1200" cap="none" spc="0" normalizeH="0" baseline="0" noProof="0" dirty="0" err="1" smtClean="0">
                <a:ln>
                  <a:noFill/>
                </a:ln>
                <a:solidFill>
                  <a:schemeClr val="bg1"/>
                </a:solidFill>
                <a:effectLst/>
                <a:uLnTx/>
                <a:uFillTx/>
                <a:latin typeface="Times New Roman" panose="02020603050405020304" pitchFamily="18" charset="0"/>
                <a:ea typeface="微软雅黑"/>
                <a:cs typeface="Times New Roman" panose="02020603050405020304" pitchFamily="18" charset="0"/>
              </a:rPr>
              <a:t>Dòng</a:t>
            </a:r>
            <a:r>
              <a:rPr kumimoji="0" lang="en-US" altLang="zh-CN" b="0" i="0" u="none" strike="noStrike" kern="1200" cap="none" spc="0" normalizeH="0" noProof="0" dirty="0" smtClean="0">
                <a:ln>
                  <a:noFill/>
                </a:ln>
                <a:solidFill>
                  <a:schemeClr val="bg1"/>
                </a:solidFill>
                <a:effectLst/>
                <a:uLnTx/>
                <a:uFillTx/>
                <a:latin typeface="Times New Roman" panose="02020603050405020304" pitchFamily="18" charset="0"/>
                <a:ea typeface="微软雅黑"/>
                <a:cs typeface="Times New Roman" panose="02020603050405020304" pitchFamily="18" charset="0"/>
              </a:rPr>
              <a:t> </a:t>
            </a:r>
            <a:r>
              <a:rPr kumimoji="0" lang="en-US" altLang="zh-CN" b="0" i="0" u="none" strike="noStrike" kern="1200" cap="none" spc="0" normalizeH="0" noProof="0" dirty="0" err="1" smtClean="0">
                <a:ln>
                  <a:noFill/>
                </a:ln>
                <a:solidFill>
                  <a:schemeClr val="bg1"/>
                </a:solidFill>
                <a:effectLst/>
                <a:uLnTx/>
                <a:uFillTx/>
                <a:latin typeface="Times New Roman" panose="02020603050405020304" pitchFamily="18" charset="0"/>
                <a:ea typeface="微软雅黑"/>
                <a:cs typeface="Times New Roman" panose="02020603050405020304" pitchFamily="18" charset="0"/>
              </a:rPr>
              <a:t>dật</a:t>
            </a:r>
            <a:r>
              <a:rPr kumimoji="0" lang="en-US" altLang="zh-CN" b="0" i="0" u="none" strike="noStrike" kern="1200" cap="none" spc="0" normalizeH="0" noProof="0" dirty="0" smtClean="0">
                <a:ln>
                  <a:noFill/>
                </a:ln>
                <a:solidFill>
                  <a:schemeClr val="bg1"/>
                </a:solidFill>
                <a:effectLst/>
                <a:uLnTx/>
                <a:uFillTx/>
                <a:latin typeface="Times New Roman" panose="02020603050405020304" pitchFamily="18" charset="0"/>
                <a:ea typeface="微软雅黑"/>
                <a:cs typeface="Times New Roman" panose="02020603050405020304" pitchFamily="18" charset="0"/>
              </a:rPr>
              <a:t> </a:t>
            </a:r>
            <a:r>
              <a:rPr kumimoji="0" lang="en-US" altLang="zh-CN" b="0" i="0" u="none" strike="noStrike" kern="1200" cap="none" spc="0" normalizeH="0" noProof="0" dirty="0" err="1" smtClean="0">
                <a:ln>
                  <a:noFill/>
                </a:ln>
                <a:solidFill>
                  <a:schemeClr val="bg1"/>
                </a:solidFill>
                <a:effectLst/>
                <a:uLnTx/>
                <a:uFillTx/>
                <a:latin typeface="Times New Roman" panose="02020603050405020304" pitchFamily="18" charset="0"/>
                <a:ea typeface="微软雅黑"/>
                <a:cs typeface="Times New Roman" panose="02020603050405020304" pitchFamily="18" charset="0"/>
              </a:rPr>
              <a:t>chất</a:t>
            </a:r>
            <a:endParaRPr kumimoji="0" lang="en-US" altLang="zh-CN" b="0" i="0" u="none" strike="noStrike" kern="1200" cap="none" spc="0" normalizeH="0" noProof="0" dirty="0" smtClean="0">
              <a:ln>
                <a:noFill/>
              </a:ln>
              <a:solidFill>
                <a:schemeClr val="bg1"/>
              </a:solidFill>
              <a:effectLst/>
              <a:uLnTx/>
              <a:uFillTx/>
              <a:latin typeface="Times New Roman" panose="02020603050405020304" pitchFamily="18" charset="0"/>
              <a:ea typeface="微软雅黑"/>
              <a:cs typeface="Times New Roman" panose="02020603050405020304" pitchFamily="18" charset="0"/>
            </a:endParaRP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altLang="zh-CN" baseline="0" dirty="0" err="1" smtClean="0">
                <a:solidFill>
                  <a:schemeClr val="bg1"/>
                </a:solidFill>
                <a:latin typeface="Times New Roman" panose="02020603050405020304" pitchFamily="18" charset="0"/>
                <a:ea typeface="微软雅黑"/>
                <a:cs typeface="Times New Roman" panose="02020603050405020304" pitchFamily="18" charset="0"/>
              </a:rPr>
              <a:t>Dòng</a:t>
            </a:r>
            <a:r>
              <a:rPr lang="en-US" altLang="zh-CN" dirty="0" smtClean="0">
                <a:solidFill>
                  <a:schemeClr val="bg1"/>
                </a:solidFill>
                <a:latin typeface="Times New Roman" panose="02020603050405020304" pitchFamily="18" charset="0"/>
                <a:ea typeface="微软雅黑"/>
                <a:cs typeface="Times New Roman" panose="02020603050405020304" pitchFamily="18" charset="0"/>
              </a:rPr>
              <a:t> </a:t>
            </a:r>
            <a:r>
              <a:rPr lang="en-US" altLang="zh-CN" dirty="0" err="1" smtClean="0">
                <a:solidFill>
                  <a:schemeClr val="bg1"/>
                </a:solidFill>
                <a:latin typeface="Times New Roman" panose="02020603050405020304" pitchFamily="18" charset="0"/>
                <a:ea typeface="微软雅黑"/>
                <a:cs typeface="Times New Roman" panose="02020603050405020304" pitchFamily="18" charset="0"/>
              </a:rPr>
              <a:t>tiền</a:t>
            </a:r>
            <a:endParaRPr kumimoji="0" lang="zh-CN" altLang="en-US" b="0" i="0" u="none" strike="noStrike" kern="1200" cap="none" spc="0" normalizeH="0" baseline="0" noProof="0" dirty="0">
              <a:ln>
                <a:noFill/>
              </a:ln>
              <a:solidFill>
                <a:schemeClr val="bg1"/>
              </a:solidFill>
              <a:effectLst/>
              <a:uLnTx/>
              <a:uFillTx/>
              <a:latin typeface="Times New Roman" panose="02020603050405020304" pitchFamily="18" charset="0"/>
              <a:ea typeface="微软雅黑"/>
              <a:cs typeface="Times New Roman" panose="02020603050405020304" pitchFamily="18" charset="0"/>
            </a:endParaRPr>
          </a:p>
        </p:txBody>
      </p:sp>
    </p:spTree>
    <p:extLst>
      <p:ext uri="{BB962C8B-B14F-4D97-AF65-F5344CB8AC3E}">
        <p14:creationId xmlns:p14="http://schemas.microsoft.com/office/powerpoint/2010/main" val="404106702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 calcmode="lin" valueType="num">
                                      <p:cBhvr>
                                        <p:cTn id="9" dur="500" fill="hold"/>
                                        <p:tgtEl>
                                          <p:spTgt spid="4"/>
                                        </p:tgtEl>
                                        <p:attrNameLst>
                                          <p:attrName>style.rotation</p:attrName>
                                        </p:attrNameLst>
                                      </p:cBhvr>
                                      <p:tavLst>
                                        <p:tav tm="0">
                                          <p:val>
                                            <p:fltVal val="90"/>
                                          </p:val>
                                        </p:tav>
                                        <p:tav tm="100000">
                                          <p:val>
                                            <p:fltVal val="0"/>
                                          </p:val>
                                        </p:tav>
                                      </p:tavLst>
                                    </p:anim>
                                    <p:animEffect transition="in" filter="fade">
                                      <p:cBhvr>
                                        <p:cTn id="10" dur="500"/>
                                        <p:tgtEl>
                                          <p:spTgt spid="4"/>
                                        </p:tgtEl>
                                      </p:cBhvr>
                                    </p:animEffect>
                                  </p:childTnLst>
                                </p:cTn>
                              </p:par>
                            </p:childTnLst>
                          </p:cTn>
                        </p:par>
                        <p:par>
                          <p:cTn id="11" fill="hold">
                            <p:stCondLst>
                              <p:cond delay="500"/>
                            </p:stCondLst>
                            <p:childTnLst>
                              <p:par>
                                <p:cTn id="12" presetID="31" presetClass="entr" presetSubtype="0" fill="hold" nodeType="afterEffect">
                                  <p:stCondLst>
                                    <p:cond delay="0"/>
                                  </p:stCondLst>
                                  <p:childTnLst>
                                    <p:set>
                                      <p:cBhvr>
                                        <p:cTn id="13" dur="1" fill="hold">
                                          <p:stCondLst>
                                            <p:cond delay="0"/>
                                          </p:stCondLst>
                                        </p:cTn>
                                        <p:tgtEl>
                                          <p:spTgt spid="6146"/>
                                        </p:tgtEl>
                                        <p:attrNameLst>
                                          <p:attrName>style.visibility</p:attrName>
                                        </p:attrNameLst>
                                      </p:cBhvr>
                                      <p:to>
                                        <p:strVal val="visible"/>
                                      </p:to>
                                    </p:set>
                                    <p:anim calcmode="lin" valueType="num">
                                      <p:cBhvr>
                                        <p:cTn id="14" dur="500" fill="hold"/>
                                        <p:tgtEl>
                                          <p:spTgt spid="6146"/>
                                        </p:tgtEl>
                                        <p:attrNameLst>
                                          <p:attrName>ppt_w</p:attrName>
                                        </p:attrNameLst>
                                      </p:cBhvr>
                                      <p:tavLst>
                                        <p:tav tm="0">
                                          <p:val>
                                            <p:fltVal val="0"/>
                                          </p:val>
                                        </p:tav>
                                        <p:tav tm="100000">
                                          <p:val>
                                            <p:strVal val="#ppt_w"/>
                                          </p:val>
                                        </p:tav>
                                      </p:tavLst>
                                    </p:anim>
                                    <p:anim calcmode="lin" valueType="num">
                                      <p:cBhvr>
                                        <p:cTn id="15" dur="500" fill="hold"/>
                                        <p:tgtEl>
                                          <p:spTgt spid="6146"/>
                                        </p:tgtEl>
                                        <p:attrNameLst>
                                          <p:attrName>ppt_h</p:attrName>
                                        </p:attrNameLst>
                                      </p:cBhvr>
                                      <p:tavLst>
                                        <p:tav tm="0">
                                          <p:val>
                                            <p:fltVal val="0"/>
                                          </p:val>
                                        </p:tav>
                                        <p:tav tm="100000">
                                          <p:val>
                                            <p:strVal val="#ppt_h"/>
                                          </p:val>
                                        </p:tav>
                                      </p:tavLst>
                                    </p:anim>
                                    <p:anim calcmode="lin" valueType="num">
                                      <p:cBhvr>
                                        <p:cTn id="16" dur="500" fill="hold"/>
                                        <p:tgtEl>
                                          <p:spTgt spid="6146"/>
                                        </p:tgtEl>
                                        <p:attrNameLst>
                                          <p:attrName>style.rotation</p:attrName>
                                        </p:attrNameLst>
                                      </p:cBhvr>
                                      <p:tavLst>
                                        <p:tav tm="0">
                                          <p:val>
                                            <p:fltVal val="90"/>
                                          </p:val>
                                        </p:tav>
                                        <p:tav tm="100000">
                                          <p:val>
                                            <p:fltVal val="0"/>
                                          </p:val>
                                        </p:tav>
                                      </p:tavLst>
                                    </p:anim>
                                    <p:animEffect transition="in" filter="fade">
                                      <p:cBhvr>
                                        <p:cTn id="17" dur="500"/>
                                        <p:tgtEl>
                                          <p:spTgt spid="6146"/>
                                        </p:tgtEl>
                                      </p:cBhvr>
                                    </p:animEffect>
                                  </p:childTnLst>
                                </p:cTn>
                              </p:par>
                            </p:childTnLst>
                          </p:cTn>
                        </p:par>
                        <p:par>
                          <p:cTn id="18" fill="hold">
                            <p:stCondLst>
                              <p:cond delay="1000"/>
                            </p:stCondLst>
                            <p:childTnLst>
                              <p:par>
                                <p:cTn id="19" presetID="2" presetClass="entr" presetSubtype="2" fill="hold" nodeType="afterEffect">
                                  <p:stCondLst>
                                    <p:cond delay="0"/>
                                  </p:stCondLst>
                                  <p:childTnLst>
                                    <p:set>
                                      <p:cBhvr>
                                        <p:cTn id="20" dur="1" fill="hold">
                                          <p:stCondLst>
                                            <p:cond delay="0"/>
                                          </p:stCondLst>
                                        </p:cTn>
                                        <p:tgtEl>
                                          <p:spTgt spid="21"/>
                                        </p:tgtEl>
                                        <p:attrNameLst>
                                          <p:attrName>style.visibility</p:attrName>
                                        </p:attrNameLst>
                                      </p:cBhvr>
                                      <p:to>
                                        <p:strVal val="visible"/>
                                      </p:to>
                                    </p:set>
                                    <p:anim calcmode="lin" valueType="num">
                                      <p:cBhvr additive="base">
                                        <p:cTn id="21" dur="500" fill="hold"/>
                                        <p:tgtEl>
                                          <p:spTgt spid="21"/>
                                        </p:tgtEl>
                                        <p:attrNameLst>
                                          <p:attrName>ppt_x</p:attrName>
                                        </p:attrNameLst>
                                      </p:cBhvr>
                                      <p:tavLst>
                                        <p:tav tm="0">
                                          <p:val>
                                            <p:strVal val="1+#ppt_w/2"/>
                                          </p:val>
                                        </p:tav>
                                        <p:tav tm="100000">
                                          <p:val>
                                            <p:strVal val="#ppt_x"/>
                                          </p:val>
                                        </p:tav>
                                      </p:tavLst>
                                    </p:anim>
                                    <p:anim calcmode="lin" valueType="num">
                                      <p:cBhvr additive="base">
                                        <p:cTn id="22" dur="500" fill="hold"/>
                                        <p:tgtEl>
                                          <p:spTgt spid="21"/>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ID="2" presetClass="entr" presetSubtype="2" fill="hold" grpId="0" nodeType="afterEffect">
                                  <p:stCondLst>
                                    <p:cond delay="0"/>
                                  </p:stCondLst>
                                  <p:childTnLst>
                                    <p:set>
                                      <p:cBhvr>
                                        <p:cTn id="25" dur="1" fill="hold">
                                          <p:stCondLst>
                                            <p:cond delay="0"/>
                                          </p:stCondLst>
                                        </p:cTn>
                                        <p:tgtEl>
                                          <p:spTgt spid="26"/>
                                        </p:tgtEl>
                                        <p:attrNameLst>
                                          <p:attrName>style.visibility</p:attrName>
                                        </p:attrNameLst>
                                      </p:cBhvr>
                                      <p:to>
                                        <p:strVal val="visible"/>
                                      </p:to>
                                    </p:set>
                                    <p:anim calcmode="lin" valueType="num">
                                      <p:cBhvr additive="base">
                                        <p:cTn id="26" dur="500" fill="hold"/>
                                        <p:tgtEl>
                                          <p:spTgt spid="26"/>
                                        </p:tgtEl>
                                        <p:attrNameLst>
                                          <p:attrName>ppt_x</p:attrName>
                                        </p:attrNameLst>
                                      </p:cBhvr>
                                      <p:tavLst>
                                        <p:tav tm="0">
                                          <p:val>
                                            <p:strVal val="1+#ppt_w/2"/>
                                          </p:val>
                                        </p:tav>
                                        <p:tav tm="100000">
                                          <p:val>
                                            <p:strVal val="#ppt_x"/>
                                          </p:val>
                                        </p:tav>
                                      </p:tavLst>
                                    </p:anim>
                                    <p:anim calcmode="lin" valueType="num">
                                      <p:cBhvr additive="base">
                                        <p:cTn id="27" dur="5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4456111" y="423250"/>
            <a:ext cx="3279772" cy="523220"/>
          </a:xfrm>
          <a:prstGeom prst="rect">
            <a:avLst/>
          </a:prstGeom>
          <a:noFill/>
        </p:spPr>
        <p:txBody>
          <a:bodyPr wrap="square" rtlCol="0">
            <a:spAutoFit/>
            <a:scene3d>
              <a:camera prst="orthographicFront"/>
              <a:lightRig rig="threePt" dir="t"/>
            </a:scene3d>
            <a:sp3d contourW="12700"/>
          </a:bodyPr>
          <a:lstStyle/>
          <a:p>
            <a:pPr algn="ctr"/>
            <a:r>
              <a:rPr lang="en-US" altLang="zh-CN" sz="2800" b="1" dirty="0" smtClean="0">
                <a:solidFill>
                  <a:schemeClr val="accent1"/>
                </a:solidFill>
                <a:latin typeface="Times New Roman" panose="02020603050405020304" pitchFamily="18" charset="0"/>
                <a:ea typeface="+mj-ea"/>
                <a:cs typeface="Times New Roman" panose="02020603050405020304" pitchFamily="18" charset="0"/>
              </a:rPr>
              <a:t>MÔ TẢ DÒNG</a:t>
            </a:r>
            <a:endParaRPr lang="zh-CN" altLang="en-US" sz="2800" b="1" dirty="0">
              <a:solidFill>
                <a:schemeClr val="accent1"/>
              </a:solidFill>
              <a:latin typeface="Times New Roman" panose="02020603050405020304" pitchFamily="18" charset="0"/>
              <a:ea typeface="+mj-ea"/>
              <a:cs typeface="Times New Roman" panose="02020603050405020304" pitchFamily="18" charset="0"/>
            </a:endParaRPr>
          </a:p>
        </p:txBody>
      </p:sp>
      <p:cxnSp>
        <p:nvCxnSpPr>
          <p:cNvPr id="13" name="直接连接符 12"/>
          <p:cNvCxnSpPr/>
          <p:nvPr/>
        </p:nvCxnSpPr>
        <p:spPr>
          <a:xfrm>
            <a:off x="0" y="711200"/>
            <a:ext cx="423626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7955726" y="711200"/>
            <a:ext cx="4236269" cy="0"/>
          </a:xfrm>
          <a:prstGeom prst="line">
            <a:avLst/>
          </a:prstGeom>
          <a:ln>
            <a:headEnd type="oval"/>
            <a:tailEnd type="none"/>
          </a:ln>
        </p:spPr>
        <p:style>
          <a:lnRef idx="1">
            <a:schemeClr val="accent1"/>
          </a:lnRef>
          <a:fillRef idx="0">
            <a:schemeClr val="accent1"/>
          </a:fillRef>
          <a:effectRef idx="0">
            <a:schemeClr val="accent1"/>
          </a:effectRef>
          <a:fontRef idx="minor">
            <a:schemeClr val="tx1"/>
          </a:fontRef>
        </p:style>
      </p:cxnSp>
      <p:grpSp>
        <p:nvGrpSpPr>
          <p:cNvPr id="16" name="组合 23"/>
          <p:cNvGrpSpPr/>
          <p:nvPr/>
        </p:nvGrpSpPr>
        <p:grpSpPr>
          <a:xfrm>
            <a:off x="-766317" y="1103018"/>
            <a:ext cx="4335428" cy="636764"/>
            <a:chOff x="5240528" y="3131693"/>
            <a:chExt cx="5805377" cy="852662"/>
          </a:xfrm>
        </p:grpSpPr>
        <p:sp>
          <p:nvSpPr>
            <p:cNvPr id="17" name="Rectangle 16"/>
            <p:cNvSpPr/>
            <p:nvPr/>
          </p:nvSpPr>
          <p:spPr>
            <a:xfrm>
              <a:off x="5240528" y="3131693"/>
              <a:ext cx="5805377" cy="852662"/>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Times New Roman" panose="02020603050405020304" pitchFamily="18" charset="0"/>
                <a:cs typeface="Times New Roman" panose="02020603050405020304" pitchFamily="18" charset="0"/>
              </a:endParaRPr>
            </a:p>
          </p:txBody>
        </p:sp>
        <p:sp>
          <p:nvSpPr>
            <p:cNvPr id="18" name="矩形 21"/>
            <p:cNvSpPr/>
            <p:nvPr/>
          </p:nvSpPr>
          <p:spPr>
            <a:xfrm>
              <a:off x="5572355" y="3313866"/>
              <a:ext cx="5141723" cy="529930"/>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lang="en-US" altLang="zh-CN" dirty="0" smtClean="0">
                  <a:solidFill>
                    <a:schemeClr val="bg1"/>
                  </a:solidFill>
                  <a:latin typeface="Times New Roman" panose="02020603050405020304" pitchFamily="18" charset="0"/>
                  <a:ea typeface="微软雅黑"/>
                  <a:cs typeface="Times New Roman" panose="02020603050405020304" pitchFamily="18" charset="0"/>
                </a:rPr>
                <a:t>DÒNG THÔNG TIN</a:t>
              </a:r>
              <a:endParaRPr kumimoji="0" lang="zh-CN" altLang="en-US" b="0" i="0" u="none" strike="noStrike" kern="1200" cap="none" spc="0" normalizeH="0" baseline="0" noProof="0" dirty="0">
                <a:ln>
                  <a:noFill/>
                </a:ln>
                <a:solidFill>
                  <a:schemeClr val="bg1"/>
                </a:solidFill>
                <a:effectLst/>
                <a:uLnTx/>
                <a:uFillTx/>
                <a:latin typeface="Times New Roman" panose="02020603050405020304" pitchFamily="18" charset="0"/>
                <a:ea typeface="微软雅黑"/>
                <a:cs typeface="Times New Roman" panose="02020603050405020304" pitchFamily="18" charset="0"/>
              </a:endParaRPr>
            </a:p>
          </p:txBody>
        </p:sp>
      </p:grpSp>
      <p:pic>
        <p:nvPicPr>
          <p:cNvPr id="2" name="Picture 1"/>
          <p:cNvPicPr>
            <a:picLocks noChangeAspect="1"/>
          </p:cNvPicPr>
          <p:nvPr/>
        </p:nvPicPr>
        <p:blipFill>
          <a:blip r:embed="rId3"/>
          <a:stretch>
            <a:fillRect/>
          </a:stretch>
        </p:blipFill>
        <p:spPr>
          <a:xfrm>
            <a:off x="2563273" y="1875828"/>
            <a:ext cx="7510587" cy="4885380"/>
          </a:xfrm>
          <a:prstGeom prst="rect">
            <a:avLst/>
          </a:prstGeom>
        </p:spPr>
      </p:pic>
    </p:spTree>
    <p:extLst>
      <p:ext uri="{BB962C8B-B14F-4D97-AF65-F5344CB8AC3E}">
        <p14:creationId xmlns:p14="http://schemas.microsoft.com/office/powerpoint/2010/main" val="234774365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1+#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4456111" y="423250"/>
            <a:ext cx="3279772" cy="523220"/>
          </a:xfrm>
          <a:prstGeom prst="rect">
            <a:avLst/>
          </a:prstGeom>
          <a:noFill/>
        </p:spPr>
        <p:txBody>
          <a:bodyPr wrap="square" rtlCol="0">
            <a:spAutoFit/>
            <a:scene3d>
              <a:camera prst="orthographicFront"/>
              <a:lightRig rig="threePt" dir="t"/>
            </a:scene3d>
            <a:sp3d contourW="12700"/>
          </a:bodyPr>
          <a:lstStyle/>
          <a:p>
            <a:pPr algn="ctr"/>
            <a:r>
              <a:rPr lang="en-US" altLang="zh-CN" sz="2800" b="1" dirty="0" smtClean="0">
                <a:solidFill>
                  <a:schemeClr val="accent1"/>
                </a:solidFill>
                <a:latin typeface="Times New Roman" panose="02020603050405020304" pitchFamily="18" charset="0"/>
                <a:ea typeface="+mj-ea"/>
                <a:cs typeface="Times New Roman" panose="02020603050405020304" pitchFamily="18" charset="0"/>
              </a:rPr>
              <a:t>MÔ TẢ DÒNG</a:t>
            </a:r>
            <a:endParaRPr lang="zh-CN" altLang="en-US" sz="2800" b="1" dirty="0">
              <a:solidFill>
                <a:schemeClr val="accent1"/>
              </a:solidFill>
              <a:latin typeface="Times New Roman" panose="02020603050405020304" pitchFamily="18" charset="0"/>
              <a:ea typeface="+mj-ea"/>
              <a:cs typeface="Times New Roman" panose="02020603050405020304" pitchFamily="18" charset="0"/>
            </a:endParaRPr>
          </a:p>
        </p:txBody>
      </p:sp>
      <p:cxnSp>
        <p:nvCxnSpPr>
          <p:cNvPr id="13" name="直接连接符 12"/>
          <p:cNvCxnSpPr/>
          <p:nvPr/>
        </p:nvCxnSpPr>
        <p:spPr>
          <a:xfrm>
            <a:off x="0" y="711200"/>
            <a:ext cx="423626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7955726" y="711200"/>
            <a:ext cx="4236269" cy="0"/>
          </a:xfrm>
          <a:prstGeom prst="line">
            <a:avLst/>
          </a:prstGeom>
          <a:ln>
            <a:headEnd type="oval"/>
            <a:tailEnd type="none"/>
          </a:ln>
        </p:spPr>
        <p:style>
          <a:lnRef idx="1">
            <a:schemeClr val="accent1"/>
          </a:lnRef>
          <a:fillRef idx="0">
            <a:schemeClr val="accent1"/>
          </a:fillRef>
          <a:effectRef idx="0">
            <a:schemeClr val="accent1"/>
          </a:effectRef>
          <a:fontRef idx="minor">
            <a:schemeClr val="tx1"/>
          </a:fontRef>
        </p:style>
      </p:cxnSp>
      <p:grpSp>
        <p:nvGrpSpPr>
          <p:cNvPr id="16" name="组合 23"/>
          <p:cNvGrpSpPr/>
          <p:nvPr/>
        </p:nvGrpSpPr>
        <p:grpSpPr>
          <a:xfrm>
            <a:off x="-766317" y="1103018"/>
            <a:ext cx="4335428" cy="636764"/>
            <a:chOff x="5240528" y="3131693"/>
            <a:chExt cx="5805377" cy="852662"/>
          </a:xfrm>
        </p:grpSpPr>
        <p:sp>
          <p:nvSpPr>
            <p:cNvPr id="17" name="Rectangle 16"/>
            <p:cNvSpPr/>
            <p:nvPr/>
          </p:nvSpPr>
          <p:spPr>
            <a:xfrm>
              <a:off x="5240528" y="3131693"/>
              <a:ext cx="5805377" cy="852662"/>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Times New Roman" panose="02020603050405020304" pitchFamily="18" charset="0"/>
                <a:cs typeface="Times New Roman" panose="02020603050405020304" pitchFamily="18" charset="0"/>
              </a:endParaRPr>
            </a:p>
          </p:txBody>
        </p:sp>
        <p:sp>
          <p:nvSpPr>
            <p:cNvPr id="18" name="矩形 21"/>
            <p:cNvSpPr/>
            <p:nvPr/>
          </p:nvSpPr>
          <p:spPr>
            <a:xfrm>
              <a:off x="5572355" y="3313866"/>
              <a:ext cx="5141722" cy="395749"/>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lang="en-US" altLang="zh-CN" dirty="0" smtClean="0">
                  <a:solidFill>
                    <a:schemeClr val="bg1"/>
                  </a:solidFill>
                  <a:latin typeface="Times New Roman" panose="02020603050405020304" pitchFamily="18" charset="0"/>
                  <a:ea typeface="微软雅黑"/>
                  <a:cs typeface="Times New Roman" panose="02020603050405020304" pitchFamily="18" charset="0"/>
                </a:rPr>
                <a:t>DÒNG VẬT CHẤT</a:t>
              </a:r>
              <a:endParaRPr kumimoji="0" lang="zh-CN" altLang="en-US" b="0" i="0" u="none" strike="noStrike" kern="1200" cap="none" spc="0" normalizeH="0" baseline="0" noProof="0" dirty="0">
                <a:ln>
                  <a:noFill/>
                </a:ln>
                <a:solidFill>
                  <a:schemeClr val="bg1"/>
                </a:solidFill>
                <a:effectLst/>
                <a:uLnTx/>
                <a:uFillTx/>
                <a:latin typeface="Times New Roman" panose="02020603050405020304" pitchFamily="18" charset="0"/>
                <a:ea typeface="微软雅黑"/>
                <a:cs typeface="Times New Roman" panose="02020603050405020304" pitchFamily="18" charset="0"/>
              </a:endParaRPr>
            </a:p>
          </p:txBody>
        </p:sp>
      </p:grpSp>
      <p:pic>
        <p:nvPicPr>
          <p:cNvPr id="4" name="Picture 3"/>
          <p:cNvPicPr>
            <a:picLocks noChangeAspect="1"/>
          </p:cNvPicPr>
          <p:nvPr/>
        </p:nvPicPr>
        <p:blipFill>
          <a:blip r:embed="rId3"/>
          <a:stretch>
            <a:fillRect/>
          </a:stretch>
        </p:blipFill>
        <p:spPr>
          <a:xfrm>
            <a:off x="2160338" y="1739782"/>
            <a:ext cx="7609061" cy="4949434"/>
          </a:xfrm>
          <a:prstGeom prst="rect">
            <a:avLst/>
          </a:prstGeom>
        </p:spPr>
      </p:pic>
    </p:spTree>
    <p:extLst>
      <p:ext uri="{BB962C8B-B14F-4D97-AF65-F5344CB8AC3E}">
        <p14:creationId xmlns:p14="http://schemas.microsoft.com/office/powerpoint/2010/main" val="339543458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4456111" y="423250"/>
            <a:ext cx="3279772" cy="523220"/>
          </a:xfrm>
          <a:prstGeom prst="rect">
            <a:avLst/>
          </a:prstGeom>
          <a:noFill/>
        </p:spPr>
        <p:txBody>
          <a:bodyPr wrap="square" rtlCol="0">
            <a:spAutoFit/>
            <a:scene3d>
              <a:camera prst="orthographicFront"/>
              <a:lightRig rig="threePt" dir="t"/>
            </a:scene3d>
            <a:sp3d contourW="12700"/>
          </a:bodyPr>
          <a:lstStyle/>
          <a:p>
            <a:pPr algn="ctr"/>
            <a:r>
              <a:rPr lang="en-US" altLang="zh-CN" sz="2800" b="1" dirty="0" smtClean="0">
                <a:solidFill>
                  <a:schemeClr val="accent1"/>
                </a:solidFill>
                <a:latin typeface="Times New Roman" panose="02020603050405020304" pitchFamily="18" charset="0"/>
                <a:ea typeface="+mj-ea"/>
                <a:cs typeface="Times New Roman" panose="02020603050405020304" pitchFamily="18" charset="0"/>
              </a:rPr>
              <a:t>MÔ TẢ DÒNG</a:t>
            </a:r>
            <a:endParaRPr lang="zh-CN" altLang="en-US" sz="2800" b="1" dirty="0">
              <a:solidFill>
                <a:schemeClr val="accent1"/>
              </a:solidFill>
              <a:latin typeface="Times New Roman" panose="02020603050405020304" pitchFamily="18" charset="0"/>
              <a:ea typeface="+mj-ea"/>
              <a:cs typeface="Times New Roman" panose="02020603050405020304" pitchFamily="18" charset="0"/>
            </a:endParaRPr>
          </a:p>
        </p:txBody>
      </p:sp>
      <p:cxnSp>
        <p:nvCxnSpPr>
          <p:cNvPr id="13" name="直接连接符 12"/>
          <p:cNvCxnSpPr/>
          <p:nvPr/>
        </p:nvCxnSpPr>
        <p:spPr>
          <a:xfrm>
            <a:off x="0" y="711200"/>
            <a:ext cx="423626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7955726" y="711200"/>
            <a:ext cx="4236269" cy="0"/>
          </a:xfrm>
          <a:prstGeom prst="line">
            <a:avLst/>
          </a:prstGeom>
          <a:ln>
            <a:headEnd type="oval"/>
            <a:tailEnd type="none"/>
          </a:ln>
        </p:spPr>
        <p:style>
          <a:lnRef idx="1">
            <a:schemeClr val="accent1"/>
          </a:lnRef>
          <a:fillRef idx="0">
            <a:schemeClr val="accent1"/>
          </a:fillRef>
          <a:effectRef idx="0">
            <a:schemeClr val="accent1"/>
          </a:effectRef>
          <a:fontRef idx="minor">
            <a:schemeClr val="tx1"/>
          </a:fontRef>
        </p:style>
      </p:cxnSp>
      <p:grpSp>
        <p:nvGrpSpPr>
          <p:cNvPr id="16" name="组合 23"/>
          <p:cNvGrpSpPr/>
          <p:nvPr/>
        </p:nvGrpSpPr>
        <p:grpSpPr>
          <a:xfrm>
            <a:off x="-766317" y="1103018"/>
            <a:ext cx="4335428" cy="636764"/>
            <a:chOff x="5240528" y="3131693"/>
            <a:chExt cx="5805377" cy="852662"/>
          </a:xfrm>
        </p:grpSpPr>
        <p:sp>
          <p:nvSpPr>
            <p:cNvPr id="17" name="Rectangle 16"/>
            <p:cNvSpPr/>
            <p:nvPr/>
          </p:nvSpPr>
          <p:spPr>
            <a:xfrm>
              <a:off x="5240528" y="3131693"/>
              <a:ext cx="5805377" cy="852662"/>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Times New Roman" panose="02020603050405020304" pitchFamily="18" charset="0"/>
                <a:cs typeface="Times New Roman" panose="02020603050405020304" pitchFamily="18" charset="0"/>
              </a:endParaRPr>
            </a:p>
          </p:txBody>
        </p:sp>
        <p:sp>
          <p:nvSpPr>
            <p:cNvPr id="18" name="矩形 21"/>
            <p:cNvSpPr/>
            <p:nvPr/>
          </p:nvSpPr>
          <p:spPr>
            <a:xfrm>
              <a:off x="5572355" y="3313866"/>
              <a:ext cx="5141723" cy="529930"/>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lang="en-US" altLang="zh-CN" dirty="0" smtClean="0">
                  <a:solidFill>
                    <a:schemeClr val="bg1"/>
                  </a:solidFill>
                  <a:latin typeface="Times New Roman" panose="02020603050405020304" pitchFamily="18" charset="0"/>
                  <a:ea typeface="微软雅黑"/>
                  <a:cs typeface="Times New Roman" panose="02020603050405020304" pitchFamily="18" charset="0"/>
                </a:rPr>
                <a:t>DÒNG TIỀN</a:t>
              </a:r>
              <a:endParaRPr kumimoji="0" lang="zh-CN" altLang="en-US" b="0" i="0" u="none" strike="noStrike" kern="1200" cap="none" spc="0" normalizeH="0" baseline="0" noProof="0" dirty="0">
                <a:ln>
                  <a:noFill/>
                </a:ln>
                <a:solidFill>
                  <a:schemeClr val="bg1"/>
                </a:solidFill>
                <a:effectLst/>
                <a:uLnTx/>
                <a:uFillTx/>
                <a:latin typeface="Times New Roman" panose="02020603050405020304" pitchFamily="18" charset="0"/>
                <a:ea typeface="微软雅黑"/>
                <a:cs typeface="Times New Roman" panose="02020603050405020304" pitchFamily="18" charset="0"/>
              </a:endParaRPr>
            </a:p>
          </p:txBody>
        </p:sp>
      </p:grpSp>
      <p:pic>
        <p:nvPicPr>
          <p:cNvPr id="2" name="Picture 1"/>
          <p:cNvPicPr>
            <a:picLocks noChangeAspect="1"/>
          </p:cNvPicPr>
          <p:nvPr/>
        </p:nvPicPr>
        <p:blipFill>
          <a:blip r:embed="rId3"/>
          <a:stretch>
            <a:fillRect/>
          </a:stretch>
        </p:blipFill>
        <p:spPr>
          <a:xfrm>
            <a:off x="3405504" y="2007585"/>
            <a:ext cx="7039204" cy="4580027"/>
          </a:xfrm>
          <a:prstGeom prst="rect">
            <a:avLst/>
          </a:prstGeom>
        </p:spPr>
      </p:pic>
    </p:spTree>
    <p:extLst>
      <p:ext uri="{BB962C8B-B14F-4D97-AF65-F5344CB8AC3E}">
        <p14:creationId xmlns:p14="http://schemas.microsoft.com/office/powerpoint/2010/main" val="4081325997"/>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472305" y="706612"/>
            <a:ext cx="5452852" cy="5452852"/>
            <a:chOff x="2123172" y="3429000"/>
            <a:chExt cx="7945656" cy="7945656"/>
          </a:xfrm>
        </p:grpSpPr>
        <p:pic>
          <p:nvPicPr>
            <p:cNvPr id="3" name="图片 2"/>
            <p:cNvPicPr>
              <a:picLocks noChangeAspect="1"/>
            </p:cNvPicPr>
            <p:nvPr/>
          </p:nvPicPr>
          <p:blipFill>
            <a:blip r:embed="rId3"/>
            <a:stretch>
              <a:fillRect/>
            </a:stretch>
          </p:blipFill>
          <p:spPr>
            <a:xfrm>
              <a:off x="2529114" y="3839027"/>
              <a:ext cx="7398669" cy="7070568"/>
            </a:xfrm>
            <a:prstGeom prst="rect">
              <a:avLst/>
            </a:prstGeom>
          </p:spPr>
        </p:pic>
        <p:sp>
          <p:nvSpPr>
            <p:cNvPr id="4" name="椭圆 3"/>
            <p:cNvSpPr/>
            <p:nvPr/>
          </p:nvSpPr>
          <p:spPr>
            <a:xfrm>
              <a:off x="2123172" y="3429000"/>
              <a:ext cx="7945656" cy="794565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2914238" y="247238"/>
            <a:ext cx="6363524" cy="6363524"/>
            <a:chOff x="7189663" y="-274890"/>
            <a:chExt cx="5046198" cy="5046198"/>
          </a:xfrm>
        </p:grpSpPr>
        <p:pic>
          <p:nvPicPr>
            <p:cNvPr id="6" name="图片 5"/>
            <p:cNvPicPr>
              <a:picLocks noChangeAspect="1"/>
            </p:cNvPicPr>
            <p:nvPr/>
          </p:nvPicPr>
          <p:blipFill>
            <a:blip r:embed="rId4"/>
            <a:stretch>
              <a:fillRect/>
            </a:stretch>
          </p:blipFill>
          <p:spPr>
            <a:xfrm>
              <a:off x="7725690" y="190214"/>
              <a:ext cx="4015437" cy="4057943"/>
            </a:xfrm>
            <a:prstGeom prst="rect">
              <a:avLst/>
            </a:prstGeom>
          </p:spPr>
        </p:pic>
        <p:sp>
          <p:nvSpPr>
            <p:cNvPr id="7" name="椭圆 6"/>
            <p:cNvSpPr/>
            <p:nvPr/>
          </p:nvSpPr>
          <p:spPr>
            <a:xfrm>
              <a:off x="7189663" y="-274890"/>
              <a:ext cx="5046198" cy="504619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椭圆 7"/>
          <p:cNvSpPr/>
          <p:nvPr/>
        </p:nvSpPr>
        <p:spPr>
          <a:xfrm>
            <a:off x="3648160" y="981160"/>
            <a:ext cx="4895681" cy="4895681"/>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3928933" y="1261933"/>
            <a:ext cx="4334135" cy="4334135"/>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3650646" y="983646"/>
            <a:ext cx="4890709" cy="4890709"/>
            <a:chOff x="2529114" y="3842651"/>
            <a:chExt cx="7126526" cy="7126526"/>
          </a:xfrm>
        </p:grpSpPr>
        <p:sp>
          <p:nvSpPr>
            <p:cNvPr id="11" name="椭圆 10"/>
            <p:cNvSpPr/>
            <p:nvPr/>
          </p:nvSpPr>
          <p:spPr>
            <a:xfrm>
              <a:off x="2529114" y="3842651"/>
              <a:ext cx="7126526" cy="71265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3029518" y="5433440"/>
              <a:ext cx="116459" cy="11645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nvGrpSpPr>
        <p:grpSpPr>
          <a:xfrm rot="3903229">
            <a:off x="3650645" y="983646"/>
            <a:ext cx="4890709" cy="4890709"/>
            <a:chOff x="2529113" y="3842652"/>
            <a:chExt cx="7126526" cy="7126526"/>
          </a:xfrm>
        </p:grpSpPr>
        <p:sp>
          <p:nvSpPr>
            <p:cNvPr id="14" name="椭圆 13"/>
            <p:cNvSpPr/>
            <p:nvPr/>
          </p:nvSpPr>
          <p:spPr>
            <a:xfrm>
              <a:off x="2529113" y="3842652"/>
              <a:ext cx="7126526" cy="71265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3031707" y="5392612"/>
              <a:ext cx="147863" cy="1478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3928933" y="1255418"/>
            <a:ext cx="4334135" cy="4347164"/>
            <a:chOff x="2934621" y="4581156"/>
            <a:chExt cx="6315511" cy="6334496"/>
          </a:xfrm>
        </p:grpSpPr>
        <p:sp>
          <p:nvSpPr>
            <p:cNvPr id="17" name="椭圆 16"/>
            <p:cNvSpPr/>
            <p:nvPr/>
          </p:nvSpPr>
          <p:spPr>
            <a:xfrm>
              <a:off x="2934621" y="4600141"/>
              <a:ext cx="6315511" cy="6315511"/>
            </a:xfrm>
            <a:prstGeom prst="ellipse">
              <a:avLst/>
            </a:prstGeom>
            <a:noFill/>
            <a:ln w="317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5784057" y="4581156"/>
              <a:ext cx="73493" cy="7349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椭圆 18"/>
          <p:cNvSpPr/>
          <p:nvPr/>
        </p:nvSpPr>
        <p:spPr>
          <a:xfrm>
            <a:off x="6275259" y="3694181"/>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4424807" y="1760345"/>
            <a:ext cx="3342386" cy="3337310"/>
            <a:chOff x="233284" y="7361614"/>
            <a:chExt cx="3342386" cy="3337310"/>
          </a:xfrm>
        </p:grpSpPr>
        <p:sp>
          <p:nvSpPr>
            <p:cNvPr id="24" name="椭圆 23"/>
            <p:cNvSpPr/>
            <p:nvPr/>
          </p:nvSpPr>
          <p:spPr>
            <a:xfrm>
              <a:off x="238360" y="7361614"/>
              <a:ext cx="3337310" cy="3337310"/>
            </a:xfrm>
            <a:prstGeom prst="ellipse">
              <a:avLst/>
            </a:prstGeom>
            <a:solidFill>
              <a:srgbClr val="1021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1762878" y="8488376"/>
              <a:ext cx="1374093" cy="1374093"/>
            </a:xfrm>
            <a:prstGeom prst="ellipse">
              <a:avLst/>
            </a:prstGeom>
            <a:solidFill>
              <a:srgbClr val="00E0FE">
                <a:alpha val="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25"/>
            <p:cNvSpPr/>
            <p:nvPr/>
          </p:nvSpPr>
          <p:spPr>
            <a:xfrm>
              <a:off x="312417" y="7483226"/>
              <a:ext cx="2851132" cy="3012884"/>
            </a:xfrm>
            <a:custGeom>
              <a:avLst/>
              <a:gdLst>
                <a:gd name="connsiteX0" fmla="*/ 129610 w 537207"/>
                <a:gd name="connsiteY0" fmla="*/ 0 h 567684"/>
                <a:gd name="connsiteX1" fmla="*/ 91701 w 537207"/>
                <a:gd name="connsiteY1" fmla="*/ 45947 h 567684"/>
                <a:gd name="connsiteX2" fmla="*/ 38005 w 537207"/>
                <a:gd name="connsiteY2" fmla="*/ 221735 h 567684"/>
                <a:gd name="connsiteX3" fmla="*/ 352411 w 537207"/>
                <a:gd name="connsiteY3" fmla="*/ 536141 h 567684"/>
                <a:gd name="connsiteX4" fmla="*/ 528199 w 537207"/>
                <a:gd name="connsiteY4" fmla="*/ 482445 h 567684"/>
                <a:gd name="connsiteX5" fmla="*/ 537207 w 537207"/>
                <a:gd name="connsiteY5" fmla="*/ 475013 h 567684"/>
                <a:gd name="connsiteX6" fmla="*/ 536725 w 537207"/>
                <a:gd name="connsiteY6" fmla="*/ 475597 h 567684"/>
                <a:gd name="connsiteX7" fmla="*/ 314406 w 537207"/>
                <a:gd name="connsiteY7" fmla="*/ 567684 h 567684"/>
                <a:gd name="connsiteX8" fmla="*/ 0 w 537207"/>
                <a:gd name="connsiteY8" fmla="*/ 253278 h 567684"/>
                <a:gd name="connsiteX9" fmla="*/ 92087 w 537207"/>
                <a:gd name="connsiteY9" fmla="*/ 30959 h 567684"/>
                <a:gd name="connsiteX10" fmla="*/ 129610 w 537207"/>
                <a:gd name="connsiteY10" fmla="*/ 0 h 567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7207" h="567684">
                  <a:moveTo>
                    <a:pt x="129610" y="0"/>
                  </a:moveTo>
                  <a:lnTo>
                    <a:pt x="91701" y="45947"/>
                  </a:lnTo>
                  <a:cubicBezTo>
                    <a:pt x="57800" y="96127"/>
                    <a:pt x="38005" y="156619"/>
                    <a:pt x="38005" y="221735"/>
                  </a:cubicBezTo>
                  <a:cubicBezTo>
                    <a:pt x="38005" y="395377"/>
                    <a:pt x="178769" y="536141"/>
                    <a:pt x="352411" y="536141"/>
                  </a:cubicBezTo>
                  <a:cubicBezTo>
                    <a:pt x="417527" y="536141"/>
                    <a:pt x="478019" y="516346"/>
                    <a:pt x="528199" y="482445"/>
                  </a:cubicBezTo>
                  <a:lnTo>
                    <a:pt x="537207" y="475013"/>
                  </a:lnTo>
                  <a:lnTo>
                    <a:pt x="536725" y="475597"/>
                  </a:lnTo>
                  <a:cubicBezTo>
                    <a:pt x="479829" y="532493"/>
                    <a:pt x="401227" y="567684"/>
                    <a:pt x="314406" y="567684"/>
                  </a:cubicBezTo>
                  <a:cubicBezTo>
                    <a:pt x="140764" y="567684"/>
                    <a:pt x="0" y="426920"/>
                    <a:pt x="0" y="253278"/>
                  </a:cubicBezTo>
                  <a:cubicBezTo>
                    <a:pt x="0" y="166457"/>
                    <a:pt x="35191" y="87856"/>
                    <a:pt x="92087" y="30959"/>
                  </a:cubicBezTo>
                  <a:lnTo>
                    <a:pt x="129610" y="0"/>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2540905" y="8005711"/>
              <a:ext cx="516918" cy="516918"/>
            </a:xfrm>
            <a:prstGeom prst="ellipse">
              <a:avLst/>
            </a:prstGeom>
            <a:solidFill>
              <a:srgbClr val="00E0FE">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1658348" y="7776936"/>
              <a:ext cx="544877" cy="544877"/>
            </a:xfrm>
            <a:prstGeom prst="ellipse">
              <a:avLst/>
            </a:prstGeom>
            <a:solidFill>
              <a:srgbClr val="00E0FE">
                <a:alpha val="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a:off x="233284" y="7371614"/>
              <a:ext cx="2177138" cy="3317309"/>
            </a:xfrm>
            <a:custGeom>
              <a:avLst/>
              <a:gdLst>
                <a:gd name="connsiteX0" fmla="*/ 1423440 w 2177138"/>
                <a:gd name="connsiteY0" fmla="*/ 0 h 3317309"/>
                <a:gd name="connsiteX1" fmla="*/ 1282407 w 2177138"/>
                <a:gd name="connsiteY1" fmla="*/ 51619 h 3317309"/>
                <a:gd name="connsiteX2" fmla="*/ 263268 w 2177138"/>
                <a:gd name="connsiteY2" fmla="*/ 1589143 h 3317309"/>
                <a:gd name="connsiteX3" fmla="*/ 1931923 w 2177138"/>
                <a:gd name="connsiteY3" fmla="*/ 3257798 h 3317309"/>
                <a:gd name="connsiteX4" fmla="*/ 2102533 w 2177138"/>
                <a:gd name="connsiteY4" fmla="*/ 3249183 h 3317309"/>
                <a:gd name="connsiteX5" fmla="*/ 2177138 w 2177138"/>
                <a:gd name="connsiteY5" fmla="*/ 3237797 h 3317309"/>
                <a:gd name="connsiteX6" fmla="*/ 2164862 w 2177138"/>
                <a:gd name="connsiteY6" fmla="*/ 3242290 h 3317309"/>
                <a:gd name="connsiteX7" fmla="*/ 1668655 w 2177138"/>
                <a:gd name="connsiteY7" fmla="*/ 3317309 h 3317309"/>
                <a:gd name="connsiteX8" fmla="*/ 0 w 2177138"/>
                <a:gd name="connsiteY8" fmla="*/ 1648654 h 3317309"/>
                <a:gd name="connsiteX9" fmla="*/ 1332363 w 2177138"/>
                <a:gd name="connsiteY9" fmla="*/ 13900 h 3317309"/>
                <a:gd name="connsiteX10" fmla="*/ 1423440 w 2177138"/>
                <a:gd name="connsiteY10" fmla="*/ 0 h 3317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77138" h="3317309">
                  <a:moveTo>
                    <a:pt x="1423440" y="0"/>
                  </a:moveTo>
                  <a:lnTo>
                    <a:pt x="1282407" y="51619"/>
                  </a:lnTo>
                  <a:cubicBezTo>
                    <a:pt x="683502" y="304935"/>
                    <a:pt x="263268" y="897963"/>
                    <a:pt x="263268" y="1589143"/>
                  </a:cubicBezTo>
                  <a:cubicBezTo>
                    <a:pt x="263268" y="2510716"/>
                    <a:pt x="1010350" y="3257798"/>
                    <a:pt x="1931923" y="3257798"/>
                  </a:cubicBezTo>
                  <a:cubicBezTo>
                    <a:pt x="1989521" y="3257798"/>
                    <a:pt x="2046438" y="3254880"/>
                    <a:pt x="2102533" y="3249183"/>
                  </a:cubicBezTo>
                  <a:lnTo>
                    <a:pt x="2177138" y="3237797"/>
                  </a:lnTo>
                  <a:lnTo>
                    <a:pt x="2164862" y="3242290"/>
                  </a:lnTo>
                  <a:cubicBezTo>
                    <a:pt x="2008110" y="3291045"/>
                    <a:pt x="1841450" y="3317309"/>
                    <a:pt x="1668655" y="3317309"/>
                  </a:cubicBezTo>
                  <a:cubicBezTo>
                    <a:pt x="747082" y="3317309"/>
                    <a:pt x="0" y="2570227"/>
                    <a:pt x="0" y="1648654"/>
                  </a:cubicBezTo>
                  <a:cubicBezTo>
                    <a:pt x="0" y="842278"/>
                    <a:pt x="571985" y="169496"/>
                    <a:pt x="1332363" y="13900"/>
                  </a:cubicBezTo>
                  <a:lnTo>
                    <a:pt x="1423440" y="0"/>
                  </a:lnTo>
                  <a:close/>
                </a:path>
              </a:pathLst>
            </a:custGeom>
            <a:solidFill>
              <a:srgbClr val="00E0FE">
                <a:alpha val="1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矩形 29"/>
          <p:cNvSpPr/>
          <p:nvPr/>
        </p:nvSpPr>
        <p:spPr>
          <a:xfrm>
            <a:off x="4721785" y="2545584"/>
            <a:ext cx="2608406" cy="1754326"/>
          </a:xfrm>
          <a:prstGeom prst="rect">
            <a:avLst/>
          </a:prstGeom>
        </p:spPr>
        <p:txBody>
          <a:bodyPr wrap="none">
            <a:spAutoFit/>
          </a:bodyPr>
          <a:lstStyle/>
          <a:p>
            <a:pPr algn="ctr"/>
            <a:r>
              <a:rPr lang="en-US" altLang="zh-CN" sz="7200" dirty="0" smtClean="0">
                <a:solidFill>
                  <a:schemeClr val="accent1"/>
                </a:solidFill>
                <a:latin typeface="Impact" panose="020B0806030902050204" pitchFamily="34" charset="0"/>
                <a:ea typeface="Kozuka Gothic Pr6N EL" panose="020B0200000000000000" pitchFamily="34" charset="-128"/>
              </a:rPr>
              <a:t>05</a:t>
            </a:r>
            <a:endParaRPr lang="en-US" altLang="zh-CN" sz="7200" dirty="0">
              <a:solidFill>
                <a:schemeClr val="accent1"/>
              </a:solidFill>
              <a:latin typeface="Impact" panose="020B0806030902050204" pitchFamily="34" charset="0"/>
              <a:ea typeface="Kozuka Gothic Pr6N EL" panose="020B0200000000000000" pitchFamily="34" charset="-128"/>
            </a:endParaRPr>
          </a:p>
          <a:p>
            <a:pPr algn="ctr"/>
            <a:r>
              <a:rPr lang="en-US" altLang="zh-CN" sz="3600" b="1" dirty="0" smtClean="0">
                <a:solidFill>
                  <a:schemeClr val="accent1"/>
                </a:solidFill>
                <a:latin typeface="Times New Roman" panose="02020603050405020304" pitchFamily="18" charset="0"/>
                <a:ea typeface="+mj-ea"/>
                <a:cs typeface="Times New Roman" panose="02020603050405020304" pitchFamily="18" charset="0"/>
              </a:rPr>
              <a:t>NHẬN XÉT</a:t>
            </a:r>
            <a:endParaRPr lang="zh-CN" altLang="en-US" sz="3600" b="1" dirty="0">
              <a:solidFill>
                <a:schemeClr val="accent1"/>
              </a:solidFill>
              <a:latin typeface="Times New Roman" panose="02020603050405020304" pitchFamily="18" charset="0"/>
              <a:ea typeface="+mj-ea"/>
              <a:cs typeface="Times New Roman" panose="02020603050405020304" pitchFamily="18" charset="0"/>
            </a:endParaRPr>
          </a:p>
        </p:txBody>
      </p:sp>
    </p:spTree>
    <p:extLst>
      <p:ext uri="{BB962C8B-B14F-4D97-AF65-F5344CB8AC3E}">
        <p14:creationId xmlns:p14="http://schemas.microsoft.com/office/powerpoint/2010/main" val="41699492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animEffect transition="in" filter="fade">
                                      <p:cBhvr>
                                        <p:cTn id="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4456111" y="423250"/>
            <a:ext cx="3279772" cy="523220"/>
          </a:xfrm>
          <a:prstGeom prst="rect">
            <a:avLst/>
          </a:prstGeom>
          <a:noFill/>
        </p:spPr>
        <p:txBody>
          <a:bodyPr wrap="square" rtlCol="0">
            <a:spAutoFit/>
            <a:scene3d>
              <a:camera prst="orthographicFront"/>
              <a:lightRig rig="threePt" dir="t"/>
            </a:scene3d>
            <a:sp3d contourW="12700"/>
          </a:bodyPr>
          <a:lstStyle/>
          <a:p>
            <a:pPr algn="ctr"/>
            <a:r>
              <a:rPr lang="en-US" altLang="zh-CN" sz="2800" b="1" dirty="0" smtClean="0">
                <a:solidFill>
                  <a:schemeClr val="accent1"/>
                </a:solidFill>
                <a:latin typeface="Times New Roman" panose="02020603050405020304" pitchFamily="18" charset="0"/>
                <a:ea typeface="+mj-ea"/>
                <a:cs typeface="Times New Roman" panose="02020603050405020304" pitchFamily="18" charset="0"/>
              </a:rPr>
              <a:t>NHẬN XÉT</a:t>
            </a:r>
            <a:endParaRPr lang="zh-CN" altLang="en-US" sz="2800" b="1" dirty="0">
              <a:solidFill>
                <a:schemeClr val="accent1"/>
              </a:solidFill>
              <a:latin typeface="Times New Roman" panose="02020603050405020304" pitchFamily="18" charset="0"/>
              <a:ea typeface="+mj-ea"/>
              <a:cs typeface="Times New Roman" panose="02020603050405020304" pitchFamily="18" charset="0"/>
            </a:endParaRPr>
          </a:p>
        </p:txBody>
      </p:sp>
      <p:cxnSp>
        <p:nvCxnSpPr>
          <p:cNvPr id="26" name="直接连接符 25"/>
          <p:cNvCxnSpPr/>
          <p:nvPr/>
        </p:nvCxnSpPr>
        <p:spPr>
          <a:xfrm>
            <a:off x="0" y="711200"/>
            <a:ext cx="423626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7955726" y="711200"/>
            <a:ext cx="4236269" cy="0"/>
          </a:xfrm>
          <a:prstGeom prst="line">
            <a:avLst/>
          </a:prstGeom>
          <a:ln>
            <a:headEnd type="oval"/>
            <a:tailEnd type="none"/>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6458758" y="2172929"/>
            <a:ext cx="0" cy="4204823"/>
            <a:chOff x="6458758" y="2172929"/>
            <a:chExt cx="0" cy="4204823"/>
          </a:xfrm>
        </p:grpSpPr>
        <p:cxnSp>
          <p:nvCxnSpPr>
            <p:cNvPr id="28" name="直接连接符 25"/>
            <p:cNvCxnSpPr/>
            <p:nvPr/>
          </p:nvCxnSpPr>
          <p:spPr>
            <a:xfrm>
              <a:off x="6458758" y="4422902"/>
              <a:ext cx="0" cy="195485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32" name="直接连接符 26"/>
            <p:cNvCxnSpPr/>
            <p:nvPr/>
          </p:nvCxnSpPr>
          <p:spPr>
            <a:xfrm>
              <a:off x="6458758" y="2172929"/>
              <a:ext cx="0" cy="1718169"/>
            </a:xfrm>
            <a:prstGeom prst="line">
              <a:avLst/>
            </a:prstGeom>
            <a:ln>
              <a:headEnd type="oval"/>
              <a:tailEnd type="none"/>
            </a:ln>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1712202" y="1273094"/>
            <a:ext cx="8940111" cy="461665"/>
            <a:chOff x="1712202" y="1273094"/>
            <a:chExt cx="8940111" cy="461665"/>
          </a:xfrm>
        </p:grpSpPr>
        <p:sp>
          <p:nvSpPr>
            <p:cNvPr id="43" name="文本框 21"/>
            <p:cNvSpPr txBox="1"/>
            <p:nvPr/>
          </p:nvSpPr>
          <p:spPr>
            <a:xfrm>
              <a:off x="1712202" y="1273094"/>
              <a:ext cx="3279772" cy="461665"/>
            </a:xfrm>
            <a:prstGeom prst="rect">
              <a:avLst/>
            </a:prstGeom>
            <a:noFill/>
          </p:spPr>
          <p:txBody>
            <a:bodyPr wrap="square" rtlCol="0">
              <a:spAutoFit/>
              <a:scene3d>
                <a:camera prst="orthographicFront"/>
                <a:lightRig rig="threePt" dir="t"/>
              </a:scene3d>
              <a:sp3d contourW="12700"/>
            </a:bodyPr>
            <a:lstStyle/>
            <a:p>
              <a:pPr algn="ctr"/>
              <a:r>
                <a:rPr lang="en-US" altLang="zh-CN" sz="2400" b="1" dirty="0" smtClean="0">
                  <a:solidFill>
                    <a:schemeClr val="accent1"/>
                  </a:solidFill>
                  <a:latin typeface="Times New Roman" panose="02020603050405020304" pitchFamily="18" charset="0"/>
                  <a:ea typeface="+mj-ea"/>
                  <a:cs typeface="Times New Roman" panose="02020603050405020304" pitchFamily="18" charset="0"/>
                </a:rPr>
                <a:t>ƯU ĐIỂM</a:t>
              </a:r>
              <a:endParaRPr lang="zh-CN" altLang="en-US" sz="2400" b="1" dirty="0">
                <a:solidFill>
                  <a:schemeClr val="accent1"/>
                </a:solidFill>
                <a:latin typeface="Times New Roman" panose="02020603050405020304" pitchFamily="18" charset="0"/>
                <a:ea typeface="+mj-ea"/>
                <a:cs typeface="Times New Roman" panose="02020603050405020304" pitchFamily="18" charset="0"/>
              </a:endParaRPr>
            </a:p>
          </p:txBody>
        </p:sp>
        <p:sp>
          <p:nvSpPr>
            <p:cNvPr id="44" name="文本框 21"/>
            <p:cNvSpPr txBox="1"/>
            <p:nvPr/>
          </p:nvSpPr>
          <p:spPr>
            <a:xfrm>
              <a:off x="7372541" y="1273094"/>
              <a:ext cx="3279772" cy="461665"/>
            </a:xfrm>
            <a:prstGeom prst="rect">
              <a:avLst/>
            </a:prstGeom>
            <a:noFill/>
          </p:spPr>
          <p:txBody>
            <a:bodyPr wrap="square" rtlCol="0">
              <a:spAutoFit/>
              <a:scene3d>
                <a:camera prst="orthographicFront"/>
                <a:lightRig rig="threePt" dir="t"/>
              </a:scene3d>
              <a:sp3d contourW="12700"/>
            </a:bodyPr>
            <a:lstStyle/>
            <a:p>
              <a:pPr algn="ctr"/>
              <a:r>
                <a:rPr lang="en-US" altLang="zh-CN" sz="2400" b="1" dirty="0" smtClean="0">
                  <a:solidFill>
                    <a:schemeClr val="accent1"/>
                  </a:solidFill>
                  <a:latin typeface="Times New Roman" panose="02020603050405020304" pitchFamily="18" charset="0"/>
                  <a:ea typeface="+mj-ea"/>
                  <a:cs typeface="Times New Roman" panose="02020603050405020304" pitchFamily="18" charset="0"/>
                </a:rPr>
                <a:t>NHƯỢC ĐIỂM</a:t>
              </a:r>
              <a:endParaRPr lang="zh-CN" altLang="en-US" sz="2400" b="1" dirty="0">
                <a:solidFill>
                  <a:schemeClr val="accent1"/>
                </a:solidFill>
                <a:latin typeface="Times New Roman" panose="02020603050405020304" pitchFamily="18" charset="0"/>
                <a:ea typeface="+mj-ea"/>
                <a:cs typeface="Times New Roman" panose="02020603050405020304" pitchFamily="18" charset="0"/>
              </a:endParaRPr>
            </a:p>
          </p:txBody>
        </p:sp>
      </p:grpSp>
      <p:sp>
        <p:nvSpPr>
          <p:cNvPr id="2" name="Rectangle 1"/>
          <p:cNvSpPr/>
          <p:nvPr/>
        </p:nvSpPr>
        <p:spPr>
          <a:xfrm>
            <a:off x="282920" y="2061383"/>
            <a:ext cx="5813077" cy="4108817"/>
          </a:xfrm>
          <a:prstGeom prst="rect">
            <a:avLst/>
          </a:prstGeom>
        </p:spPr>
        <p:txBody>
          <a:bodyPr wrap="square">
            <a:spAutoFit/>
          </a:bodyPr>
          <a:lstStyle/>
          <a:p>
            <a:pPr marL="342900" lvl="0" indent="-342900" algn="just">
              <a:lnSpc>
                <a:spcPct val="150000"/>
              </a:lnSpc>
              <a:spcAft>
                <a:spcPts val="0"/>
              </a:spcAft>
              <a:buFont typeface="Arial" panose="020B0604020202020204" pitchFamily="34" charset="0"/>
              <a:buChar char="•"/>
            </a:pPr>
            <a:r>
              <a:rPr lang="vi-VN"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Nhu cầu chắc chắn, không có chi phí cạn dự trữ</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a:t>
            </a:r>
            <a:endParaRPr lang="en-GB" dirty="0">
              <a:solidFill>
                <a:schemeClr val="bg1"/>
              </a:solidFill>
              <a:latin typeface="Times New Roman" panose="02020603050405020304" pitchFamily="18" charset="0"/>
              <a:ea typeface="Arial" panose="020B0604020202020204" pitchFamily="34" charset="0"/>
              <a:cs typeface="Times New Roman" panose="02020603050405020304" pitchFamily="18" charset="0"/>
            </a:endParaRPr>
          </a:p>
          <a:p>
            <a:pPr marL="342900" lvl="0" indent="-342900" algn="just">
              <a:lnSpc>
                <a:spcPct val="150000"/>
              </a:lnSpc>
              <a:spcAft>
                <a:spcPts val="0"/>
              </a:spcAft>
              <a:buFont typeface="Arial" panose="020B0604020202020204" pitchFamily="34" charset="0"/>
              <a:buChar char="•"/>
            </a:pP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Giảm</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chi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phí</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sản</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xuất</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vì</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cơ</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sở</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hạ</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tầng</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được</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xây</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dựng</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tập</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trung</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dẫn</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đến</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tăng</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quy</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mô</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sản</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xuất</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và</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dẫn</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tới</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giảm</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chi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phí</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sản</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xuất</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a:t>
            </a:r>
            <a:endParaRPr lang="en-GB" dirty="0">
              <a:solidFill>
                <a:schemeClr val="bg1"/>
              </a:solidFill>
              <a:latin typeface="Times New Roman" panose="02020603050405020304" pitchFamily="18" charset="0"/>
              <a:ea typeface="Arial" panose="020B0604020202020204" pitchFamily="34" charset="0"/>
              <a:cs typeface="Times New Roman" panose="02020603050405020304" pitchFamily="18" charset="0"/>
            </a:endParaRPr>
          </a:p>
          <a:p>
            <a:pPr marL="342900" lvl="0" indent="-342900" algn="just">
              <a:lnSpc>
                <a:spcPct val="150000"/>
              </a:lnSpc>
              <a:spcAft>
                <a:spcPts val="0"/>
              </a:spcAft>
              <a:buFont typeface="Arial" panose="020B0604020202020204" pitchFamily="34" charset="0"/>
              <a:buChar char="•"/>
            </a:pPr>
            <a:r>
              <a:rPr lang="vi-VN"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Giảm chi phí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tồn</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kho</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vì</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công</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ty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chỉ</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sản</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xuất</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theo</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đơn</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đặt</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hàng</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sau</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khi</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sản</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phẩm</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hoàn</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thành</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sẽ</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vận</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chuyển</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sang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cho</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khách</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hàng</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a:t>
            </a:r>
            <a:endParaRPr lang="en-GB" dirty="0">
              <a:solidFill>
                <a:schemeClr val="bg1"/>
              </a:solidFill>
              <a:latin typeface="Times New Roman" panose="02020603050405020304" pitchFamily="18" charset="0"/>
              <a:ea typeface="Arial" panose="020B0604020202020204" pitchFamily="34" charset="0"/>
              <a:cs typeface="Times New Roman" panose="02020603050405020304" pitchFamily="18" charset="0"/>
            </a:endParaRPr>
          </a:p>
          <a:p>
            <a:pPr marL="342900" lvl="0" indent="-342900" algn="just">
              <a:lnSpc>
                <a:spcPct val="150000"/>
              </a:lnSpc>
              <a:spcAft>
                <a:spcPts val="0"/>
              </a:spcAft>
              <a:buFont typeface="Arial" panose="020B0604020202020204" pitchFamily="34" charset="0"/>
              <a:buChar char="•"/>
            </a:pPr>
            <a:r>
              <a:rPr lang="vi-VN"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Khách hàng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thiết</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kế</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sản</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phẩm</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công</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ty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sản</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xuất</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theo</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yêu</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cầu</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và</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sản</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phẩm</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không</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có</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sự</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hạn</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chế</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về</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kích</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cỡ</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a:t>
            </a:r>
            <a:endParaRPr lang="en-GB" dirty="0">
              <a:solidFill>
                <a:schemeClr val="bg1"/>
              </a:solidFill>
              <a:latin typeface="Times New Roman" panose="02020603050405020304" pitchFamily="18" charset="0"/>
              <a:ea typeface="Arial" panose="020B0604020202020204" pitchFamily="34" charset="0"/>
              <a:cs typeface="Times New Roman" panose="02020603050405020304" pitchFamily="18" charset="0"/>
            </a:endParaRPr>
          </a:p>
          <a:p>
            <a:pPr marL="285750" indent="-285750">
              <a:buFont typeface="Arial" panose="020B0604020202020204" pitchFamily="34" charset="0"/>
              <a:buChar char="•"/>
            </a:pPr>
            <a:r>
              <a:rPr lang="vi-VN" dirty="0">
                <a:solidFill>
                  <a:schemeClr val="bg1"/>
                </a:solidFill>
                <a:latin typeface="Times New Roman" panose="02020603050405020304" pitchFamily="18" charset="0"/>
                <a:ea typeface="Arial" panose="020B0604020202020204" pitchFamily="34" charset="0"/>
              </a:rPr>
              <a:t>Giảm chi phí tìm kiếm đầu vào sản xuất.</a:t>
            </a:r>
            <a:endParaRPr lang="en-GB" dirty="0">
              <a:solidFill>
                <a:schemeClr val="bg1"/>
              </a:solidFill>
            </a:endParaRPr>
          </a:p>
        </p:txBody>
      </p:sp>
      <p:sp>
        <p:nvSpPr>
          <p:cNvPr id="3" name="Rectangle 2"/>
          <p:cNvSpPr/>
          <p:nvPr/>
        </p:nvSpPr>
        <p:spPr>
          <a:xfrm>
            <a:off x="6719669" y="2061383"/>
            <a:ext cx="4900245" cy="3831818"/>
          </a:xfrm>
          <a:prstGeom prst="rect">
            <a:avLst/>
          </a:prstGeom>
        </p:spPr>
        <p:txBody>
          <a:bodyPr wrap="square">
            <a:spAutoFit/>
          </a:bodyPr>
          <a:lstStyle/>
          <a:p>
            <a:pPr marL="342900" lvl="0" indent="-342900" algn="just">
              <a:lnSpc>
                <a:spcPct val="150000"/>
              </a:lnSpc>
              <a:spcAft>
                <a:spcPts val="0"/>
              </a:spcAft>
              <a:buFont typeface="Arial" panose="020B0604020202020204" pitchFamily="34" charset="0"/>
              <a:buChar char="•"/>
            </a:pPr>
            <a:r>
              <a:rPr lang="vi-VN"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Không tự chủ trong việc chọn nhà cung cấp mà phụ thuộc vào yêu cầu khách hàng.</a:t>
            </a:r>
            <a:endParaRPr lang="en-GB" dirty="0">
              <a:solidFill>
                <a:schemeClr val="bg1"/>
              </a:solidFill>
              <a:latin typeface="Times New Roman" panose="02020603050405020304" pitchFamily="18" charset="0"/>
              <a:ea typeface="Arial" panose="020B0604020202020204" pitchFamily="34" charset="0"/>
              <a:cs typeface="Times New Roman" panose="02020603050405020304" pitchFamily="18" charset="0"/>
            </a:endParaRPr>
          </a:p>
          <a:p>
            <a:pPr marL="342900" lvl="0" indent="-342900" algn="just">
              <a:lnSpc>
                <a:spcPct val="150000"/>
              </a:lnSpc>
              <a:spcAft>
                <a:spcPts val="0"/>
              </a:spcAft>
              <a:buFont typeface="Arial" panose="020B0604020202020204" pitchFamily="34" charset="0"/>
              <a:buChar char="•"/>
            </a:pPr>
            <a:r>
              <a:rPr lang="vi-VN"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Tăng thời gian chờ do không sản xuất dự trữ.</a:t>
            </a:r>
            <a:endParaRPr lang="en-GB" dirty="0">
              <a:solidFill>
                <a:schemeClr val="bg1"/>
              </a:solidFill>
              <a:latin typeface="Times New Roman" panose="02020603050405020304" pitchFamily="18" charset="0"/>
              <a:ea typeface="Arial" panose="020B0604020202020204" pitchFamily="34" charset="0"/>
              <a:cs typeface="Times New Roman" panose="02020603050405020304" pitchFamily="18" charset="0"/>
            </a:endParaRPr>
          </a:p>
          <a:p>
            <a:pPr marL="342900" lvl="0" indent="-342900" algn="just">
              <a:lnSpc>
                <a:spcPct val="150000"/>
              </a:lnSpc>
              <a:spcAft>
                <a:spcPts val="0"/>
              </a:spcAft>
              <a:buFont typeface="Arial" panose="020B0604020202020204" pitchFamily="34" charset="0"/>
              <a:buChar char="•"/>
            </a:pPr>
            <a:r>
              <a:rPr lang="vi-VN"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T</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ăng</a:t>
            </a:r>
            <a:r>
              <a:rPr lang="vi-VN"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chi phí nhập khẩu do nguyên phụ liệu phần lớn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nhập</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từ</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nhà</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cung</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cấp</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nước</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ngoài</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a:t>
            </a:r>
            <a:endParaRPr lang="en-GB" dirty="0">
              <a:solidFill>
                <a:schemeClr val="bg1"/>
              </a:solidFill>
              <a:latin typeface="Times New Roman" panose="02020603050405020304" pitchFamily="18" charset="0"/>
              <a:ea typeface="Arial" panose="020B0604020202020204" pitchFamily="34" charset="0"/>
              <a:cs typeface="Times New Roman" panose="02020603050405020304" pitchFamily="18" charset="0"/>
            </a:endParaRPr>
          </a:p>
          <a:p>
            <a:pPr marL="342900" lvl="0" indent="-342900" algn="just">
              <a:lnSpc>
                <a:spcPct val="150000"/>
              </a:lnSpc>
              <a:spcAft>
                <a:spcPts val="0"/>
              </a:spcAft>
              <a:buFont typeface="Arial" panose="020B0604020202020204" pitchFamily="34" charset="0"/>
              <a:buChar char="•"/>
            </a:pP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Không</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có</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sự</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sẵn</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sàng</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của</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sản</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phẩm</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vì</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nó</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phụ</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thuộc</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năng</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lực</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sản</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xuất</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kết</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hợp</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với</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việc</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giao</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hàng</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qua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công</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ty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vận</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 </a:t>
            </a:r>
            <a:r>
              <a:rPr lang="en-US" dirty="0" err="1">
                <a:solidFill>
                  <a:schemeClr val="bg1"/>
                </a:solidFill>
                <a:latin typeface="Times New Roman" panose="02020603050405020304" pitchFamily="18" charset="0"/>
                <a:ea typeface="Arial" panose="020B0604020202020204" pitchFamily="34" charset="0"/>
                <a:cs typeface="Times New Roman" panose="02020603050405020304" pitchFamily="18" charset="0"/>
              </a:rPr>
              <a:t>tải</a:t>
            </a:r>
            <a:r>
              <a:rPr lang="en-US"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a:t>
            </a:r>
            <a:endParaRPr lang="en-GB" dirty="0">
              <a:solidFill>
                <a:schemeClr val="bg1"/>
              </a:solidFill>
              <a:latin typeface="Times New Roman" panose="02020603050405020304" pitchFamily="18" charset="0"/>
              <a:ea typeface="Arial" panose="020B0604020202020204" pitchFamily="34" charset="0"/>
              <a:cs typeface="Times New Roman" panose="02020603050405020304" pitchFamily="18" charset="0"/>
            </a:endParaRPr>
          </a:p>
          <a:p>
            <a:pPr marL="342900" lvl="0" indent="-342900" algn="just">
              <a:lnSpc>
                <a:spcPct val="150000"/>
              </a:lnSpc>
              <a:spcAft>
                <a:spcPts val="0"/>
              </a:spcAft>
              <a:buFont typeface="Arial" panose="020B0604020202020204" pitchFamily="34" charset="0"/>
              <a:buChar char="•"/>
            </a:pPr>
            <a:r>
              <a:rPr lang="vi-VN" dirty="0">
                <a:solidFill>
                  <a:schemeClr val="bg1"/>
                </a:solidFill>
                <a:latin typeface="Times New Roman" panose="02020603050405020304" pitchFamily="18" charset="0"/>
                <a:ea typeface="Arial" panose="020B0604020202020204" pitchFamily="34" charset="0"/>
                <a:cs typeface="Times New Roman" panose="02020603050405020304" pitchFamily="18" charset="0"/>
              </a:rPr>
              <a:t>Khả năng trả hàng thấp.</a:t>
            </a:r>
            <a:endParaRPr lang="en-GB" dirty="0">
              <a:solidFill>
                <a:schemeClr val="bg1"/>
              </a:solidFill>
              <a:latin typeface="Times New Roman" panose="02020603050405020304" pitchFamily="18" charset="0"/>
              <a:ea typeface="Arial" panose="020B0604020202020204" pitchFamily="34" charset="0"/>
              <a:cs typeface="Times New Roman" panose="02020603050405020304" pitchFamily="18" charset="0"/>
            </a:endParaRPr>
          </a:p>
        </p:txBody>
      </p:sp>
    </p:spTree>
    <p:extLst>
      <p:ext uri="{BB962C8B-B14F-4D97-AF65-F5344CB8AC3E}">
        <p14:creationId xmlns:p14="http://schemas.microsoft.com/office/powerpoint/2010/main" val="212981055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outHorizontal)">
                                      <p:cBhvr>
                                        <p:cTn id="7" dur="500"/>
                                        <p:tgtEl>
                                          <p:spTgt spid="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文本框 27"/>
          <p:cNvSpPr txBox="1"/>
          <p:nvPr/>
        </p:nvSpPr>
        <p:spPr>
          <a:xfrm>
            <a:off x="4494613" y="372901"/>
            <a:ext cx="3279772" cy="523220"/>
          </a:xfrm>
          <a:prstGeom prst="rect">
            <a:avLst/>
          </a:prstGeom>
          <a:noFill/>
        </p:spPr>
        <p:txBody>
          <a:bodyPr wrap="square" rtlCol="0">
            <a:spAutoFit/>
            <a:scene3d>
              <a:camera prst="orthographicFront"/>
              <a:lightRig rig="threePt" dir="t"/>
            </a:scene3d>
            <a:sp3d contourW="12700"/>
          </a:bodyPr>
          <a:lstStyle/>
          <a:p>
            <a:pPr algn="ctr"/>
            <a:r>
              <a:rPr lang="en-US" altLang="zh-CN" sz="2800" b="1" dirty="0" smtClean="0">
                <a:solidFill>
                  <a:schemeClr val="accent1"/>
                </a:solidFill>
                <a:latin typeface="Times New Roman" panose="02020603050405020304" pitchFamily="18" charset="0"/>
                <a:ea typeface="+mj-ea"/>
                <a:cs typeface="Times New Roman" panose="02020603050405020304" pitchFamily="18" charset="0"/>
              </a:rPr>
              <a:t>NHẬN XÉT</a:t>
            </a:r>
            <a:endParaRPr lang="zh-CN" altLang="en-US" sz="2800" b="1" dirty="0">
              <a:solidFill>
                <a:schemeClr val="accent1"/>
              </a:solidFill>
              <a:latin typeface="Times New Roman" panose="02020603050405020304" pitchFamily="18" charset="0"/>
              <a:ea typeface="+mj-ea"/>
              <a:cs typeface="Times New Roman" panose="02020603050405020304" pitchFamily="18" charset="0"/>
            </a:endParaRPr>
          </a:p>
        </p:txBody>
      </p:sp>
      <p:cxnSp>
        <p:nvCxnSpPr>
          <p:cNvPr id="30" name="直接连接符 29"/>
          <p:cNvCxnSpPr/>
          <p:nvPr/>
        </p:nvCxnSpPr>
        <p:spPr>
          <a:xfrm>
            <a:off x="38502" y="646783"/>
            <a:ext cx="423626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7994228" y="660851"/>
            <a:ext cx="4236269" cy="0"/>
          </a:xfrm>
          <a:prstGeom prst="line">
            <a:avLst/>
          </a:prstGeom>
          <a:ln>
            <a:headEnd type="oval"/>
            <a:tailEnd type="none"/>
          </a:ln>
        </p:spPr>
        <p:style>
          <a:lnRef idx="1">
            <a:schemeClr val="accent1"/>
          </a:lnRef>
          <a:fillRef idx="0">
            <a:schemeClr val="accent1"/>
          </a:fillRef>
          <a:effectRef idx="0">
            <a:schemeClr val="accent1"/>
          </a:effectRef>
          <a:fontRef idx="minor">
            <a:schemeClr val="tx1"/>
          </a:fontRef>
        </p:style>
      </p:cxnSp>
      <p:graphicFrame>
        <p:nvGraphicFramePr>
          <p:cNvPr id="20" name="Table 19"/>
          <p:cNvGraphicFramePr>
            <a:graphicFrameLocks noGrp="1"/>
          </p:cNvGraphicFramePr>
          <p:nvPr>
            <p:extLst>
              <p:ext uri="{D42A27DB-BD31-4B8C-83A1-F6EECF244321}">
                <p14:modId xmlns:p14="http://schemas.microsoft.com/office/powerpoint/2010/main" val="392024356"/>
              </p:ext>
            </p:extLst>
          </p:nvPr>
        </p:nvGraphicFramePr>
        <p:xfrm>
          <a:off x="464235" y="1111348"/>
          <a:ext cx="11394830" cy="5578055"/>
        </p:xfrm>
        <a:graphic>
          <a:graphicData uri="http://schemas.openxmlformats.org/drawingml/2006/table">
            <a:tbl>
              <a:tblPr>
                <a:tableStyleId>{BC89EF96-8CEA-46FF-86C4-4CE0E7609802}</a:tableStyleId>
              </a:tblPr>
              <a:tblGrid>
                <a:gridCol w="1128060">
                  <a:extLst>
                    <a:ext uri="{9D8B030D-6E8A-4147-A177-3AD203B41FA5}">
                      <a16:colId xmlns:a16="http://schemas.microsoft.com/office/drawing/2014/main" val="499844778"/>
                    </a:ext>
                  </a:extLst>
                </a:gridCol>
                <a:gridCol w="3014684">
                  <a:extLst>
                    <a:ext uri="{9D8B030D-6E8A-4147-A177-3AD203B41FA5}">
                      <a16:colId xmlns:a16="http://schemas.microsoft.com/office/drawing/2014/main" val="1504762566"/>
                    </a:ext>
                  </a:extLst>
                </a:gridCol>
                <a:gridCol w="7252086">
                  <a:extLst>
                    <a:ext uri="{9D8B030D-6E8A-4147-A177-3AD203B41FA5}">
                      <a16:colId xmlns:a16="http://schemas.microsoft.com/office/drawing/2014/main" val="1731902921"/>
                    </a:ext>
                  </a:extLst>
                </a:gridCol>
              </a:tblGrid>
              <a:tr h="336717">
                <a:tc gridSpan="2">
                  <a:txBody>
                    <a:bodyPr/>
                    <a:lstStyle/>
                    <a:p>
                      <a:pPr algn="ctr" fontAlgn="ctr"/>
                      <a:r>
                        <a:rPr lang="en-US" sz="1800" b="1" u="none" strike="noStrike" dirty="0">
                          <a:solidFill>
                            <a:schemeClr val="bg1"/>
                          </a:solidFill>
                          <a:effectLst/>
                          <a:latin typeface="Times New Roman" panose="02020603050405020304" pitchFamily="18" charset="0"/>
                          <a:cs typeface="Times New Roman" panose="02020603050405020304" pitchFamily="18" charset="0"/>
                        </a:rPr>
                        <a:t>YẾU TỐ</a:t>
                      </a:r>
                      <a:endParaRPr lang="en-US" sz="1800" b="1"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tc>
                <a:tc hMerge="1">
                  <a:txBody>
                    <a:bodyPr/>
                    <a:lstStyle/>
                    <a:p>
                      <a:endParaRPr lang="en-US"/>
                    </a:p>
                  </a:txBody>
                  <a:tcPr/>
                </a:tc>
                <a:tc>
                  <a:txBody>
                    <a:bodyPr/>
                    <a:lstStyle/>
                    <a:p>
                      <a:pPr algn="ctr" fontAlgn="ctr"/>
                      <a:r>
                        <a:rPr lang="en-US" sz="1800" b="1" u="none" strike="noStrike" dirty="0">
                          <a:solidFill>
                            <a:schemeClr val="bg1"/>
                          </a:solidFill>
                          <a:effectLst/>
                          <a:latin typeface="Times New Roman" panose="02020603050405020304" pitchFamily="18" charset="0"/>
                          <a:cs typeface="Times New Roman" panose="02020603050405020304" pitchFamily="18" charset="0"/>
                        </a:rPr>
                        <a:t>ĐẶC ĐIỂM</a:t>
                      </a:r>
                      <a:endParaRPr lang="en-US" sz="1800" b="1"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tc>
                <a:extLst>
                  <a:ext uri="{0D108BD9-81ED-4DB2-BD59-A6C34878D82A}">
                    <a16:rowId xmlns:a16="http://schemas.microsoft.com/office/drawing/2014/main" val="2215044754"/>
                  </a:ext>
                </a:extLst>
              </a:tr>
              <a:tr h="413476">
                <a:tc rowSpan="4">
                  <a:txBody>
                    <a:bodyPr/>
                    <a:lstStyle/>
                    <a:p>
                      <a:pPr algn="ctr" fontAlgn="ctr"/>
                      <a:r>
                        <a:rPr lang="en-US" sz="1800" b="1" u="none" strike="noStrike" dirty="0">
                          <a:solidFill>
                            <a:schemeClr val="bg1"/>
                          </a:solidFill>
                          <a:effectLst/>
                          <a:latin typeface="Times New Roman" panose="02020603050405020304" pitchFamily="18" charset="0"/>
                          <a:cs typeface="Times New Roman" panose="02020603050405020304" pitchFamily="18" charset="0"/>
                        </a:rPr>
                        <a:t>VỀ CHI PHÍ</a:t>
                      </a:r>
                      <a:endParaRPr lang="en-US" sz="1800" b="1"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lnB w="12700" cap="flat" cmpd="sng" algn="ctr">
                      <a:solidFill>
                        <a:schemeClr val="accent1">
                          <a:lumMod val="75000"/>
                        </a:schemeClr>
                      </a:solidFill>
                      <a:prstDash val="solid"/>
                      <a:round/>
                      <a:headEnd type="none" w="med" len="med"/>
                      <a:tailEnd type="none" w="med" len="med"/>
                    </a:lnB>
                  </a:tcPr>
                </a:tc>
                <a:tc>
                  <a:txBody>
                    <a:bodyPr/>
                    <a:lstStyle/>
                    <a:p>
                      <a:pPr algn="l" fontAlgn="ctr"/>
                      <a:r>
                        <a:rPr lang="en-US" sz="1800" u="none" strike="noStrike" dirty="0" err="1">
                          <a:solidFill>
                            <a:schemeClr val="bg1"/>
                          </a:solidFill>
                          <a:effectLst/>
                          <a:latin typeface="Times New Roman" panose="02020603050405020304" pitchFamily="18" charset="0"/>
                          <a:cs typeface="Times New Roman" panose="02020603050405020304" pitchFamily="18" charset="0"/>
                        </a:rPr>
                        <a:t>Tồn</a:t>
                      </a:r>
                      <a:r>
                        <a:rPr lang="en-US" sz="1800" u="none" strike="noStrike" dirty="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a:solidFill>
                            <a:schemeClr val="bg1"/>
                          </a:solidFill>
                          <a:effectLst/>
                          <a:latin typeface="Times New Roman" panose="02020603050405020304" pitchFamily="18" charset="0"/>
                          <a:cs typeface="Times New Roman" panose="02020603050405020304" pitchFamily="18" charset="0"/>
                        </a:rPr>
                        <a:t>kho</a:t>
                      </a:r>
                      <a:endParaRPr lang="en-US" sz="1800" b="0"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tc>
                <a:tc>
                  <a:txBody>
                    <a:bodyPr/>
                    <a:lstStyle/>
                    <a:p>
                      <a:pPr algn="l" fontAlgn="ctr"/>
                      <a:r>
                        <a:rPr lang="en-US" sz="1800" u="none" strike="noStrike" dirty="0" err="1">
                          <a:solidFill>
                            <a:schemeClr val="bg1"/>
                          </a:solidFill>
                          <a:effectLst/>
                          <a:latin typeface="Times New Roman" panose="02020603050405020304" pitchFamily="18" charset="0"/>
                          <a:cs typeface="Times New Roman" panose="02020603050405020304" pitchFamily="18" charset="0"/>
                        </a:rPr>
                        <a:t>Giảm</a:t>
                      </a:r>
                      <a:r>
                        <a:rPr lang="en-US" sz="1800" u="none" strike="noStrike" dirty="0">
                          <a:solidFill>
                            <a:schemeClr val="bg1"/>
                          </a:solidFill>
                          <a:effectLst/>
                          <a:latin typeface="Times New Roman" panose="02020603050405020304" pitchFamily="18" charset="0"/>
                          <a:cs typeface="Times New Roman" panose="02020603050405020304" pitchFamily="18" charset="0"/>
                        </a:rPr>
                        <a:t> chi </a:t>
                      </a:r>
                      <a:r>
                        <a:rPr lang="en-US" sz="1800" u="none" strike="noStrike" dirty="0" err="1">
                          <a:solidFill>
                            <a:schemeClr val="bg1"/>
                          </a:solidFill>
                          <a:effectLst/>
                          <a:latin typeface="Times New Roman" panose="02020603050405020304" pitchFamily="18" charset="0"/>
                          <a:cs typeface="Times New Roman" panose="02020603050405020304" pitchFamily="18" charset="0"/>
                        </a:rPr>
                        <a:t>phí</a:t>
                      </a:r>
                      <a:r>
                        <a:rPr lang="en-US" sz="1800" u="none" strike="noStrike" dirty="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a:solidFill>
                            <a:schemeClr val="bg1"/>
                          </a:solidFill>
                          <a:effectLst/>
                          <a:latin typeface="Times New Roman" panose="02020603050405020304" pitchFamily="18" charset="0"/>
                          <a:cs typeface="Times New Roman" panose="02020603050405020304" pitchFamily="18" charset="0"/>
                        </a:rPr>
                        <a:t>tồn</a:t>
                      </a:r>
                      <a:r>
                        <a:rPr lang="en-US" sz="1800" u="none" strike="noStrike" dirty="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a:solidFill>
                            <a:schemeClr val="bg1"/>
                          </a:solidFill>
                          <a:effectLst/>
                          <a:latin typeface="Times New Roman" panose="02020603050405020304" pitchFamily="18" charset="0"/>
                          <a:cs typeface="Times New Roman" panose="02020603050405020304" pitchFamily="18" charset="0"/>
                        </a:rPr>
                        <a:t>kho</a:t>
                      </a:r>
                      <a:endParaRPr lang="en-US" sz="1800" b="0"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tc>
                <a:extLst>
                  <a:ext uri="{0D108BD9-81ED-4DB2-BD59-A6C34878D82A}">
                    <a16:rowId xmlns:a16="http://schemas.microsoft.com/office/drawing/2014/main" val="900290525"/>
                  </a:ext>
                </a:extLst>
              </a:tr>
              <a:tr h="653138">
                <a:tc vMerge="1">
                  <a:txBody>
                    <a:bodyPr/>
                    <a:lstStyle/>
                    <a:p>
                      <a:endParaRPr lang="en-US"/>
                    </a:p>
                  </a:txBody>
                  <a:tcPr/>
                </a:tc>
                <a:tc>
                  <a:txBody>
                    <a:bodyPr/>
                    <a:lstStyle/>
                    <a:p>
                      <a:pPr algn="l" fontAlgn="ctr"/>
                      <a:r>
                        <a:rPr lang="en-US" sz="1800" u="none" strike="noStrike" dirty="0" err="1">
                          <a:solidFill>
                            <a:schemeClr val="bg1"/>
                          </a:solidFill>
                          <a:effectLst/>
                          <a:latin typeface="Times New Roman" panose="02020603050405020304" pitchFamily="18" charset="0"/>
                          <a:cs typeface="Times New Roman" panose="02020603050405020304" pitchFamily="18" charset="0"/>
                        </a:rPr>
                        <a:t>Vận</a:t>
                      </a:r>
                      <a:r>
                        <a:rPr lang="en-US" sz="1800" u="none" strike="noStrike" dirty="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a:solidFill>
                            <a:schemeClr val="bg1"/>
                          </a:solidFill>
                          <a:effectLst/>
                          <a:latin typeface="Times New Roman" panose="02020603050405020304" pitchFamily="18" charset="0"/>
                          <a:cs typeface="Times New Roman" panose="02020603050405020304" pitchFamily="18" charset="0"/>
                        </a:rPr>
                        <a:t>tải</a:t>
                      </a:r>
                      <a:endParaRPr lang="en-US" sz="1800" b="0"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tc>
                <a:tc>
                  <a:txBody>
                    <a:bodyPr/>
                    <a:lstStyle/>
                    <a:p>
                      <a:pPr algn="l" fontAlgn="ct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Phụ</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thuộc</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vào</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điều</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kiện</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giao</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hàng</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giữa</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các</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đối</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tượng</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trên</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chuỗi</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nhìn</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chung</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là</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chi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phí</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vận</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chuyển</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cao</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a:t>
                      </a:r>
                      <a:endParaRPr lang="en-US" sz="1800" b="0"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tc>
                <a:extLst>
                  <a:ext uri="{0D108BD9-81ED-4DB2-BD59-A6C34878D82A}">
                    <a16:rowId xmlns:a16="http://schemas.microsoft.com/office/drawing/2014/main" val="2944627606"/>
                  </a:ext>
                </a:extLst>
              </a:tr>
              <a:tr h="496420">
                <a:tc vMerge="1">
                  <a:txBody>
                    <a:bodyPr/>
                    <a:lstStyle/>
                    <a:p>
                      <a:endParaRPr lang="en-US"/>
                    </a:p>
                  </a:txBody>
                  <a:tcPr/>
                </a:tc>
                <a:tc>
                  <a:txBody>
                    <a:bodyPr/>
                    <a:lstStyle/>
                    <a:p>
                      <a:pPr algn="l" fontAlgn="ctr"/>
                      <a:r>
                        <a:rPr lang="en-US" sz="1800" u="none" strike="noStrike">
                          <a:solidFill>
                            <a:schemeClr val="bg1"/>
                          </a:solidFill>
                          <a:effectLst/>
                          <a:latin typeface="Times New Roman" panose="02020603050405020304" pitchFamily="18" charset="0"/>
                          <a:cs typeface="Times New Roman" panose="02020603050405020304" pitchFamily="18" charset="0"/>
                        </a:rPr>
                        <a:t>Thông tin</a:t>
                      </a:r>
                      <a:endParaRPr lang="en-US" sz="1800" b="0" i="0" u="none" strike="noStrike">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tc>
                <a:tc>
                  <a:txBody>
                    <a:bodyPr/>
                    <a:lstStyle/>
                    <a:p>
                      <a:pPr algn="l" fontAlgn="ctr"/>
                      <a:r>
                        <a:rPr lang="vi-VN" sz="1800" u="none" strike="noStrike">
                          <a:solidFill>
                            <a:schemeClr val="bg1"/>
                          </a:solidFill>
                          <a:effectLst/>
                          <a:latin typeface="Times New Roman" panose="02020603050405020304" pitchFamily="18" charset="0"/>
                          <a:cs typeface="Times New Roman" panose="02020603050405020304" pitchFamily="18" charset="0"/>
                        </a:rPr>
                        <a:t>Công ty phải đầu tư nhiều vào hệ thống thông tin</a:t>
                      </a:r>
                      <a:endParaRPr lang="vi-VN" sz="1800" b="0" i="0" u="none" strike="noStrike">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tc>
                <a:extLst>
                  <a:ext uri="{0D108BD9-81ED-4DB2-BD59-A6C34878D82A}">
                    <a16:rowId xmlns:a16="http://schemas.microsoft.com/office/drawing/2014/main" val="2514248770"/>
                  </a:ext>
                </a:extLst>
              </a:tr>
              <a:tr h="468608">
                <a:tc vMerge="1">
                  <a:txBody>
                    <a:bodyPr/>
                    <a:lstStyle/>
                    <a:p>
                      <a:endParaRPr lang="en-US"/>
                    </a:p>
                  </a:txBody>
                  <a:tcPr/>
                </a:tc>
                <a:tc>
                  <a:txBody>
                    <a:bodyPr/>
                    <a:lstStyle/>
                    <a:p>
                      <a:pPr algn="l" fontAlgn="ctr"/>
                      <a:r>
                        <a:rPr lang="en-US" sz="1800" b="0" i="0" u="none" strike="noStrike" dirty="0" err="1" smtClean="0">
                          <a:solidFill>
                            <a:schemeClr val="bg1"/>
                          </a:solidFill>
                          <a:effectLst/>
                          <a:latin typeface="Times New Roman" panose="02020603050405020304" pitchFamily="18" charset="0"/>
                          <a:cs typeface="Times New Roman" panose="02020603050405020304" pitchFamily="18" charset="0"/>
                        </a:rPr>
                        <a:t>Cơ</a:t>
                      </a:r>
                      <a:r>
                        <a:rPr lang="en-US" sz="1800" b="0" i="0" u="none" strike="noStrike" baseline="0" dirty="0" smtClean="0">
                          <a:solidFill>
                            <a:schemeClr val="bg1"/>
                          </a:solidFill>
                          <a:effectLst/>
                          <a:latin typeface="Times New Roman" panose="02020603050405020304" pitchFamily="18" charset="0"/>
                          <a:cs typeface="Times New Roman" panose="02020603050405020304" pitchFamily="18" charset="0"/>
                        </a:rPr>
                        <a:t> </a:t>
                      </a:r>
                      <a:r>
                        <a:rPr lang="en-US" sz="1800" b="0" i="0" u="none" strike="noStrike" baseline="0" dirty="0" err="1" smtClean="0">
                          <a:solidFill>
                            <a:schemeClr val="bg1"/>
                          </a:solidFill>
                          <a:effectLst/>
                          <a:latin typeface="Times New Roman" panose="02020603050405020304" pitchFamily="18" charset="0"/>
                          <a:cs typeface="Times New Roman" panose="02020603050405020304" pitchFamily="18" charset="0"/>
                        </a:rPr>
                        <a:t>sở</a:t>
                      </a:r>
                      <a:r>
                        <a:rPr lang="en-US" sz="1800" b="0" i="0" u="none" strike="noStrike" baseline="0" dirty="0" smtClean="0">
                          <a:solidFill>
                            <a:schemeClr val="bg1"/>
                          </a:solidFill>
                          <a:effectLst/>
                          <a:latin typeface="Times New Roman" panose="02020603050405020304" pitchFamily="18" charset="0"/>
                          <a:cs typeface="Times New Roman" panose="02020603050405020304" pitchFamily="18" charset="0"/>
                        </a:rPr>
                        <a:t> </a:t>
                      </a:r>
                      <a:r>
                        <a:rPr lang="en-US" sz="1800" b="0" i="0" u="none" strike="noStrike" baseline="0" dirty="0" err="1" smtClean="0">
                          <a:solidFill>
                            <a:schemeClr val="bg1"/>
                          </a:solidFill>
                          <a:effectLst/>
                          <a:latin typeface="Times New Roman" panose="02020603050405020304" pitchFamily="18" charset="0"/>
                          <a:cs typeface="Times New Roman" panose="02020603050405020304" pitchFamily="18" charset="0"/>
                        </a:rPr>
                        <a:t>hạ</a:t>
                      </a:r>
                      <a:r>
                        <a:rPr lang="en-US" sz="1800" b="0" i="0" u="none" strike="noStrike" baseline="0" dirty="0" smtClean="0">
                          <a:solidFill>
                            <a:schemeClr val="bg1"/>
                          </a:solidFill>
                          <a:effectLst/>
                          <a:latin typeface="Times New Roman" panose="02020603050405020304" pitchFamily="18" charset="0"/>
                          <a:cs typeface="Times New Roman" panose="02020603050405020304" pitchFamily="18" charset="0"/>
                        </a:rPr>
                        <a:t> </a:t>
                      </a:r>
                      <a:r>
                        <a:rPr lang="en-US" sz="1800" b="0" i="0" u="none" strike="noStrike" baseline="0" dirty="0" err="1" smtClean="0">
                          <a:solidFill>
                            <a:schemeClr val="bg1"/>
                          </a:solidFill>
                          <a:effectLst/>
                          <a:latin typeface="Times New Roman" panose="02020603050405020304" pitchFamily="18" charset="0"/>
                          <a:cs typeface="Times New Roman" panose="02020603050405020304" pitchFamily="18" charset="0"/>
                        </a:rPr>
                        <a:t>tầng</a:t>
                      </a:r>
                      <a:endParaRPr lang="vi-VN" sz="1800" b="0"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lnB w="12700" cap="flat" cmpd="sng" algn="ctr">
                      <a:solidFill>
                        <a:schemeClr val="accent1">
                          <a:lumMod val="75000"/>
                        </a:schemeClr>
                      </a:solidFill>
                      <a:prstDash val="solid"/>
                      <a:round/>
                      <a:headEnd type="none" w="med" len="med"/>
                      <a:tailEnd type="none" w="med" len="med"/>
                    </a:lnB>
                  </a:tcPr>
                </a:tc>
                <a:tc>
                  <a:txBody>
                    <a:bodyPr/>
                    <a:lstStyle/>
                    <a:p>
                      <a:pPr algn="l" fontAlgn="ct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Xây</a:t>
                      </a:r>
                      <a:r>
                        <a:rPr lang="en-US" sz="1800" kern="1200" baseline="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baseline="0" dirty="0" err="1" smtClean="0">
                          <a:solidFill>
                            <a:schemeClr val="bg1"/>
                          </a:solidFill>
                          <a:effectLst/>
                          <a:latin typeface="Times New Roman" panose="02020603050405020304" pitchFamily="18" charset="0"/>
                          <a:ea typeface="+mn-ea"/>
                          <a:cs typeface="Times New Roman" panose="02020603050405020304" pitchFamily="18" charset="0"/>
                        </a:rPr>
                        <a:t>dựng</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tập</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trung</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dẫn</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tới</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tăng</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chi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phí</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xây</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dựng</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cơ</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sở</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hạ</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tầng</a:t>
                      </a:r>
                      <a:endParaRPr lang="vi-VN" sz="1800" b="0"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lnB w="127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44490889"/>
                  </a:ext>
                </a:extLst>
              </a:tr>
              <a:tr h="374138">
                <a:tc rowSpan="7">
                  <a:txBody>
                    <a:bodyPr/>
                    <a:lstStyle/>
                    <a:p>
                      <a:pPr algn="ctr" fontAlgn="ctr"/>
                      <a:r>
                        <a:rPr lang="en-US" sz="1800" b="1" u="none" strike="noStrike" dirty="0">
                          <a:solidFill>
                            <a:schemeClr val="bg1"/>
                          </a:solidFill>
                          <a:effectLst/>
                          <a:latin typeface="Times New Roman" panose="02020603050405020304" pitchFamily="18" charset="0"/>
                          <a:cs typeface="Times New Roman" panose="02020603050405020304" pitchFamily="18" charset="0"/>
                        </a:rPr>
                        <a:t>VỀ DỊCH VỤ</a:t>
                      </a:r>
                      <a:endParaRPr lang="en-US" sz="1800" b="1"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lnT w="12700" cap="flat" cmpd="sng" algn="ctr">
                      <a:solidFill>
                        <a:schemeClr val="accent1">
                          <a:lumMod val="75000"/>
                        </a:schemeClr>
                      </a:solidFill>
                      <a:prstDash val="solid"/>
                      <a:round/>
                      <a:headEnd type="none" w="med" len="med"/>
                      <a:tailEnd type="none" w="med" len="med"/>
                    </a:lnT>
                  </a:tcPr>
                </a:tc>
                <a:tc>
                  <a:txBody>
                    <a:bodyPr/>
                    <a:lstStyle/>
                    <a:p>
                      <a:pPr algn="l" fontAlgn="ctr"/>
                      <a:r>
                        <a:rPr lang="vi-VN" sz="1800" kern="1200" dirty="0" smtClean="0">
                          <a:solidFill>
                            <a:schemeClr val="bg1"/>
                          </a:solidFill>
                          <a:effectLst/>
                          <a:latin typeface="Times New Roman" panose="02020603050405020304" pitchFamily="18" charset="0"/>
                          <a:ea typeface="+mn-ea"/>
                          <a:cs typeface="Times New Roman" panose="02020603050405020304" pitchFamily="18" charset="0"/>
                        </a:rPr>
                        <a:t>Thời gian đáp ứng</a:t>
                      </a:r>
                      <a:endParaRPr lang="vi-VN" sz="1800" b="0"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lnT w="12700" cap="flat" cmpd="sng" algn="ctr">
                      <a:solidFill>
                        <a:schemeClr val="accent1">
                          <a:lumMod val="75000"/>
                        </a:schemeClr>
                      </a:solidFill>
                      <a:prstDash val="solid"/>
                      <a:round/>
                      <a:headEnd type="none" w="med" len="med"/>
                      <a:tailEnd type="none" w="med" len="med"/>
                    </a:lnT>
                  </a:tcPr>
                </a:tc>
                <a:tc>
                  <a:txBody>
                    <a:bodyPr/>
                    <a:lstStyle/>
                    <a:p>
                      <a:pPr algn="l" fontAlgn="ct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Thời</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gian</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đáp</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ứng</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đơn</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hàng</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dài</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endParaRPr lang="vi-VN" sz="1800" b="0"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lnT w="12700" cap="flat" cmpd="sng" algn="ctr">
                      <a:solidFill>
                        <a:schemeClr val="accent1">
                          <a:lumMod val="75000"/>
                        </a:schemeClr>
                      </a:solidFill>
                      <a:prstDash val="solid"/>
                      <a:round/>
                      <a:headEnd type="none" w="med" len="med"/>
                      <a:tailEnd type="none" w="med" len="med"/>
                    </a:lnT>
                  </a:tcPr>
                </a:tc>
                <a:extLst>
                  <a:ext uri="{0D108BD9-81ED-4DB2-BD59-A6C34878D82A}">
                    <a16:rowId xmlns:a16="http://schemas.microsoft.com/office/drawing/2014/main" val="906496479"/>
                  </a:ext>
                </a:extLst>
              </a:tr>
              <a:tr h="442798">
                <a:tc vMerge="1">
                  <a:txBody>
                    <a:bodyPr/>
                    <a:lstStyle/>
                    <a:p>
                      <a:pPr algn="ctr" fontAlgn="ctr"/>
                      <a:endParaRPr lang="en-US" sz="1800" b="1"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tc>
                <a:tc>
                  <a:txBody>
                    <a:bodyPr/>
                    <a:lstStyle/>
                    <a:p>
                      <a:pPr algn="l" fontAlgn="ctr"/>
                      <a:r>
                        <a:rPr lang="en-US" sz="1800" u="none" strike="noStrike" dirty="0" err="1" smtClean="0">
                          <a:solidFill>
                            <a:schemeClr val="bg1"/>
                          </a:solidFill>
                          <a:effectLst/>
                          <a:latin typeface="Times New Roman" panose="02020603050405020304" pitchFamily="18" charset="0"/>
                          <a:cs typeface="Times New Roman" panose="02020603050405020304" pitchFamily="18" charset="0"/>
                        </a:rPr>
                        <a:t>Tính</a:t>
                      </a:r>
                      <a:r>
                        <a:rPr lang="en-US" sz="1800" u="none" strike="noStrike" dirty="0" smtClean="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smtClean="0">
                          <a:solidFill>
                            <a:schemeClr val="bg1"/>
                          </a:solidFill>
                          <a:effectLst/>
                          <a:latin typeface="Times New Roman" panose="02020603050405020304" pitchFamily="18" charset="0"/>
                          <a:cs typeface="Times New Roman" panose="02020603050405020304" pitchFamily="18" charset="0"/>
                        </a:rPr>
                        <a:t>đa</a:t>
                      </a:r>
                      <a:r>
                        <a:rPr lang="en-US" sz="1800" u="none" strike="noStrike" dirty="0" smtClean="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smtClean="0">
                          <a:solidFill>
                            <a:schemeClr val="bg1"/>
                          </a:solidFill>
                          <a:effectLst/>
                          <a:latin typeface="Times New Roman" panose="02020603050405020304" pitchFamily="18" charset="0"/>
                          <a:cs typeface="Times New Roman" panose="02020603050405020304" pitchFamily="18" charset="0"/>
                        </a:rPr>
                        <a:t>dạng</a:t>
                      </a:r>
                      <a:r>
                        <a:rPr lang="en-US" sz="1800" u="none" strike="noStrike" dirty="0" smtClean="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smtClean="0">
                          <a:solidFill>
                            <a:schemeClr val="bg1"/>
                          </a:solidFill>
                          <a:effectLst/>
                          <a:latin typeface="Times New Roman" panose="02020603050405020304" pitchFamily="18" charset="0"/>
                          <a:cs typeface="Times New Roman" panose="02020603050405020304" pitchFamily="18" charset="0"/>
                        </a:rPr>
                        <a:t>sản</a:t>
                      </a:r>
                      <a:r>
                        <a:rPr lang="en-US" sz="1800" u="none" strike="noStrike" dirty="0" smtClean="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smtClean="0">
                          <a:solidFill>
                            <a:schemeClr val="bg1"/>
                          </a:solidFill>
                          <a:effectLst/>
                          <a:latin typeface="Times New Roman" panose="02020603050405020304" pitchFamily="18" charset="0"/>
                          <a:cs typeface="Times New Roman" panose="02020603050405020304" pitchFamily="18" charset="0"/>
                        </a:rPr>
                        <a:t>phẩm</a:t>
                      </a:r>
                      <a:endParaRPr lang="en-US" sz="1800" b="0"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lnB w="12700" cap="flat" cmpd="sng" algn="ctr">
                      <a:solidFill>
                        <a:schemeClr val="accent2">
                          <a:lumMod val="60000"/>
                          <a:lumOff val="40000"/>
                        </a:schemeClr>
                      </a:solidFill>
                      <a:prstDash val="solid"/>
                      <a:round/>
                      <a:headEnd type="none" w="med" len="med"/>
                      <a:tailEnd type="none" w="med" len="med"/>
                    </a:lnB>
                  </a:tcPr>
                </a:tc>
                <a:tc>
                  <a:txBody>
                    <a:bodyPr/>
                    <a:lstStyle/>
                    <a:p>
                      <a:pPr algn="l" fontAlgn="ctr"/>
                      <a:r>
                        <a:rPr lang="en-US" sz="1800" u="none" strike="noStrike" dirty="0" smtClean="0">
                          <a:solidFill>
                            <a:schemeClr val="bg1"/>
                          </a:solidFill>
                          <a:effectLst/>
                          <a:latin typeface="Times New Roman" panose="02020603050405020304" pitchFamily="18" charset="0"/>
                          <a:cs typeface="Times New Roman" panose="02020603050405020304" pitchFamily="18" charset="0"/>
                        </a:rPr>
                        <a:t>Cao</a:t>
                      </a:r>
                      <a:endParaRPr lang="en-US" sz="1800" b="0" i="0" u="none" strike="noStrike" dirty="0">
                        <a:solidFill>
                          <a:schemeClr val="bg1"/>
                        </a:solidFill>
                        <a:effectLst/>
                        <a:latin typeface="Times New Roman" panose="02020603050405020304" pitchFamily="18" charset="0"/>
                        <a:cs typeface="Times New Roman" panose="02020603050405020304" pitchFamily="18" charset="0"/>
                      </a:endParaRPr>
                    </a:p>
                  </a:txBody>
                  <a:tcPr marL="68580" marR="68580" marT="0" marB="0" anchor="ctr">
                    <a:lnB w="12700" cap="flat" cmpd="sng" algn="ctr">
                      <a:solidFill>
                        <a:schemeClr val="accent2">
                          <a:lumMod val="60000"/>
                          <a:lumOff val="40000"/>
                        </a:schemeClr>
                      </a:solidFill>
                      <a:prstDash val="solid"/>
                      <a:round/>
                      <a:headEnd type="none" w="med" len="med"/>
                      <a:tailEnd type="none" w="med" len="med"/>
                    </a:lnB>
                  </a:tcPr>
                </a:tc>
                <a:extLst>
                  <a:ext uri="{0D108BD9-81ED-4DB2-BD59-A6C34878D82A}">
                    <a16:rowId xmlns:a16="http://schemas.microsoft.com/office/drawing/2014/main" val="2292882919"/>
                  </a:ext>
                </a:extLst>
              </a:tr>
              <a:tr h="414986">
                <a:tc vMerge="1">
                  <a:txBody>
                    <a:bodyPr/>
                    <a:lstStyle/>
                    <a:p>
                      <a:endParaRPr lang="en-US"/>
                    </a:p>
                  </a:txBody>
                  <a:tcPr/>
                </a:tc>
                <a:tc>
                  <a:txBody>
                    <a:bodyPr/>
                    <a:lstStyle/>
                    <a:p>
                      <a:pPr algn="l" fontAlgn="ctr"/>
                      <a:r>
                        <a:rPr lang="en-US" sz="1800" b="0" i="0" u="none" strike="noStrike" dirty="0" err="1" smtClean="0">
                          <a:solidFill>
                            <a:schemeClr val="bg1"/>
                          </a:solidFill>
                          <a:effectLst/>
                          <a:latin typeface="Times New Roman" panose="02020603050405020304" pitchFamily="18" charset="0"/>
                          <a:cs typeface="Times New Roman" panose="02020603050405020304" pitchFamily="18" charset="0"/>
                        </a:rPr>
                        <a:t>Tính</a:t>
                      </a:r>
                      <a:r>
                        <a:rPr lang="en-US" sz="1800" b="0" i="0" u="none" strike="noStrike" baseline="0" dirty="0" smtClean="0">
                          <a:solidFill>
                            <a:schemeClr val="bg1"/>
                          </a:solidFill>
                          <a:effectLst/>
                          <a:latin typeface="Times New Roman" panose="02020603050405020304" pitchFamily="18" charset="0"/>
                          <a:cs typeface="Times New Roman" panose="02020603050405020304" pitchFamily="18" charset="0"/>
                        </a:rPr>
                        <a:t> </a:t>
                      </a:r>
                      <a:r>
                        <a:rPr lang="en-US" sz="1800" b="0" i="0" u="none" strike="noStrike" baseline="0" dirty="0" err="1" smtClean="0">
                          <a:solidFill>
                            <a:schemeClr val="bg1"/>
                          </a:solidFill>
                          <a:effectLst/>
                          <a:latin typeface="Times New Roman" panose="02020603050405020304" pitchFamily="18" charset="0"/>
                          <a:cs typeface="Times New Roman" panose="02020603050405020304" pitchFamily="18" charset="0"/>
                        </a:rPr>
                        <a:t>sẵn</a:t>
                      </a:r>
                      <a:r>
                        <a:rPr lang="en-US" sz="1800" b="0" i="0" u="none" strike="noStrike" baseline="0" dirty="0" smtClean="0">
                          <a:solidFill>
                            <a:schemeClr val="bg1"/>
                          </a:solidFill>
                          <a:effectLst/>
                          <a:latin typeface="Times New Roman" panose="02020603050405020304" pitchFamily="18" charset="0"/>
                          <a:cs typeface="Times New Roman" panose="02020603050405020304" pitchFamily="18" charset="0"/>
                        </a:rPr>
                        <a:t> </a:t>
                      </a:r>
                      <a:r>
                        <a:rPr lang="en-US" sz="1800" b="0" i="0" u="none" strike="noStrike" baseline="0" dirty="0" err="1" smtClean="0">
                          <a:solidFill>
                            <a:schemeClr val="bg1"/>
                          </a:solidFill>
                          <a:effectLst/>
                          <a:latin typeface="Times New Roman" panose="02020603050405020304" pitchFamily="18" charset="0"/>
                          <a:cs typeface="Times New Roman" panose="02020603050405020304" pitchFamily="18" charset="0"/>
                        </a:rPr>
                        <a:t>sàng</a:t>
                      </a:r>
                      <a:r>
                        <a:rPr lang="en-US" sz="1800" b="0" i="0" u="none" strike="noStrike" baseline="0" dirty="0" smtClean="0">
                          <a:solidFill>
                            <a:schemeClr val="bg1"/>
                          </a:solidFill>
                          <a:effectLst/>
                          <a:latin typeface="Times New Roman" panose="02020603050405020304" pitchFamily="18" charset="0"/>
                          <a:cs typeface="Times New Roman" panose="02020603050405020304" pitchFamily="18" charset="0"/>
                        </a:rPr>
                        <a:t> </a:t>
                      </a:r>
                      <a:r>
                        <a:rPr lang="en-US" sz="1800" b="0" i="0" u="none" strike="noStrike" baseline="0" dirty="0" err="1" smtClean="0">
                          <a:solidFill>
                            <a:schemeClr val="bg1"/>
                          </a:solidFill>
                          <a:effectLst/>
                          <a:latin typeface="Times New Roman" panose="02020603050405020304" pitchFamily="18" charset="0"/>
                          <a:cs typeface="Times New Roman" panose="02020603050405020304" pitchFamily="18" charset="0"/>
                        </a:rPr>
                        <a:t>của</a:t>
                      </a:r>
                      <a:r>
                        <a:rPr lang="en-US" sz="1800" b="0" i="0" u="none" strike="noStrike" baseline="0" dirty="0" smtClean="0">
                          <a:solidFill>
                            <a:schemeClr val="bg1"/>
                          </a:solidFill>
                          <a:effectLst/>
                          <a:latin typeface="Times New Roman" panose="02020603050405020304" pitchFamily="18" charset="0"/>
                          <a:cs typeface="Times New Roman" panose="02020603050405020304" pitchFamily="18" charset="0"/>
                        </a:rPr>
                        <a:t> </a:t>
                      </a:r>
                      <a:r>
                        <a:rPr lang="en-US" sz="1800" b="0" i="0" u="none" strike="noStrike" baseline="0" dirty="0" err="1" smtClean="0">
                          <a:solidFill>
                            <a:schemeClr val="bg1"/>
                          </a:solidFill>
                          <a:effectLst/>
                          <a:latin typeface="Times New Roman" panose="02020603050405020304" pitchFamily="18" charset="0"/>
                          <a:cs typeface="Times New Roman" panose="02020603050405020304" pitchFamily="18" charset="0"/>
                        </a:rPr>
                        <a:t>sản</a:t>
                      </a:r>
                      <a:r>
                        <a:rPr lang="en-US" sz="1800" b="0" i="0" u="none" strike="noStrike" baseline="0" dirty="0" smtClean="0">
                          <a:solidFill>
                            <a:schemeClr val="bg1"/>
                          </a:solidFill>
                          <a:effectLst/>
                          <a:latin typeface="Times New Roman" panose="02020603050405020304" pitchFamily="18" charset="0"/>
                          <a:cs typeface="Times New Roman" panose="02020603050405020304" pitchFamily="18" charset="0"/>
                        </a:rPr>
                        <a:t> </a:t>
                      </a:r>
                      <a:r>
                        <a:rPr lang="en-US" sz="1800" b="0" i="0" u="none" strike="noStrike" baseline="0" dirty="0" err="1" smtClean="0">
                          <a:solidFill>
                            <a:schemeClr val="bg1"/>
                          </a:solidFill>
                          <a:effectLst/>
                          <a:latin typeface="Times New Roman" panose="02020603050405020304" pitchFamily="18" charset="0"/>
                          <a:cs typeface="Times New Roman" panose="02020603050405020304" pitchFamily="18" charset="0"/>
                        </a:rPr>
                        <a:t>phẩm</a:t>
                      </a:r>
                      <a:endParaRPr lang="en-US" sz="1800" b="0"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lnT w="12700" cap="flat" cmpd="sng" algn="ctr">
                      <a:solidFill>
                        <a:schemeClr val="accent2">
                          <a:lumMod val="60000"/>
                          <a:lumOff val="40000"/>
                        </a:schemeClr>
                      </a:solidFill>
                      <a:prstDash val="solid"/>
                      <a:round/>
                      <a:headEnd type="none" w="med" len="med"/>
                      <a:tailEnd type="none" w="med" len="med"/>
                    </a:lnT>
                  </a:tcP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Sản</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xuất</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theo</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đơn</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đặt</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hàng</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nên</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tính</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sản</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sằn</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không</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cao</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a:t>
                      </a:r>
                      <a:endParaRPr lang="vi-VN" sz="1800" b="0" i="0" u="none" strike="noStrike" dirty="0" smtClean="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lnT w="12700" cap="flat" cmpd="sng" algn="ctr">
                      <a:solidFill>
                        <a:schemeClr val="accent2">
                          <a:lumMod val="60000"/>
                          <a:lumOff val="40000"/>
                        </a:schemeClr>
                      </a:solidFill>
                      <a:prstDash val="solid"/>
                      <a:round/>
                      <a:headEnd type="none" w="med" len="med"/>
                      <a:tailEnd type="none" w="med" len="med"/>
                    </a:lnT>
                  </a:tcPr>
                </a:tc>
                <a:extLst>
                  <a:ext uri="{0D108BD9-81ED-4DB2-BD59-A6C34878D82A}">
                    <a16:rowId xmlns:a16="http://schemas.microsoft.com/office/drawing/2014/main" val="4052148512"/>
                  </a:ext>
                </a:extLst>
              </a:tr>
              <a:tr h="413476">
                <a:tc vMerge="1">
                  <a:txBody>
                    <a:bodyPr/>
                    <a:lstStyle/>
                    <a:p>
                      <a:endParaRPr lang="en-US"/>
                    </a:p>
                  </a:txBody>
                  <a:tcPr/>
                </a:tc>
                <a:tc>
                  <a:txBody>
                    <a:bodyPr/>
                    <a:lstStyle/>
                    <a:p>
                      <a:pPr algn="l" fontAlgn="ctr"/>
                      <a:r>
                        <a:rPr lang="en-US" sz="1800" u="none" strike="noStrike" dirty="0" err="1">
                          <a:solidFill>
                            <a:schemeClr val="bg1"/>
                          </a:solidFill>
                          <a:effectLst/>
                          <a:latin typeface="Times New Roman" panose="02020603050405020304" pitchFamily="18" charset="0"/>
                          <a:cs typeface="Times New Roman" panose="02020603050405020304" pitchFamily="18" charset="0"/>
                        </a:rPr>
                        <a:t>Sự</a:t>
                      </a:r>
                      <a:r>
                        <a:rPr lang="en-US" sz="1800" u="none" strike="noStrike" dirty="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a:solidFill>
                            <a:schemeClr val="bg1"/>
                          </a:solidFill>
                          <a:effectLst/>
                          <a:latin typeface="Times New Roman" panose="02020603050405020304" pitchFamily="18" charset="0"/>
                          <a:cs typeface="Times New Roman" panose="02020603050405020304" pitchFamily="18" charset="0"/>
                        </a:rPr>
                        <a:t>trãi</a:t>
                      </a:r>
                      <a:r>
                        <a:rPr lang="en-US" sz="1800" u="none" strike="noStrike" dirty="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a:solidFill>
                            <a:schemeClr val="bg1"/>
                          </a:solidFill>
                          <a:effectLst/>
                          <a:latin typeface="Times New Roman" panose="02020603050405020304" pitchFamily="18" charset="0"/>
                          <a:cs typeface="Times New Roman" panose="02020603050405020304" pitchFamily="18" charset="0"/>
                        </a:rPr>
                        <a:t>nghiệm</a:t>
                      </a:r>
                      <a:r>
                        <a:rPr lang="en-US" sz="1800" u="none" strike="noStrike" dirty="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a:solidFill>
                            <a:schemeClr val="bg1"/>
                          </a:solidFill>
                          <a:effectLst/>
                          <a:latin typeface="Times New Roman" panose="02020603050405020304" pitchFamily="18" charset="0"/>
                          <a:cs typeface="Times New Roman" panose="02020603050405020304" pitchFamily="18" charset="0"/>
                        </a:rPr>
                        <a:t>khách</a:t>
                      </a:r>
                      <a:r>
                        <a:rPr lang="en-US" sz="1800" u="none" strike="noStrike" dirty="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a:solidFill>
                            <a:schemeClr val="bg1"/>
                          </a:solidFill>
                          <a:effectLst/>
                          <a:latin typeface="Times New Roman" panose="02020603050405020304" pitchFamily="18" charset="0"/>
                          <a:cs typeface="Times New Roman" panose="02020603050405020304" pitchFamily="18" charset="0"/>
                        </a:rPr>
                        <a:t>hàng</a:t>
                      </a:r>
                      <a:endParaRPr lang="en-US" sz="1800" b="0"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tc>
                <a:tc>
                  <a:txBody>
                    <a:bodyPr/>
                    <a:lstStyle/>
                    <a:p>
                      <a:pPr algn="l" fontAlgn="ctr"/>
                      <a:r>
                        <a:rPr lang="en-US" sz="1800" u="none" strike="noStrike" dirty="0" err="1">
                          <a:solidFill>
                            <a:schemeClr val="bg1"/>
                          </a:solidFill>
                          <a:effectLst/>
                          <a:latin typeface="Times New Roman" panose="02020603050405020304" pitchFamily="18" charset="0"/>
                          <a:cs typeface="Times New Roman" panose="02020603050405020304" pitchFamily="18" charset="0"/>
                        </a:rPr>
                        <a:t>Yếu</a:t>
                      </a:r>
                      <a:r>
                        <a:rPr lang="en-US" sz="1800" u="none" strike="noStrike" dirty="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a:solidFill>
                            <a:schemeClr val="bg1"/>
                          </a:solidFill>
                          <a:effectLst/>
                          <a:latin typeface="Times New Roman" panose="02020603050405020304" pitchFamily="18" charset="0"/>
                          <a:cs typeface="Times New Roman" panose="02020603050405020304" pitchFamily="18" charset="0"/>
                        </a:rPr>
                        <a:t>tố</a:t>
                      </a:r>
                      <a:r>
                        <a:rPr lang="en-US" sz="1800" u="none" strike="noStrike" dirty="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a:solidFill>
                            <a:schemeClr val="bg1"/>
                          </a:solidFill>
                          <a:effectLst/>
                          <a:latin typeface="Times New Roman" panose="02020603050405020304" pitchFamily="18" charset="0"/>
                          <a:cs typeface="Times New Roman" panose="02020603050405020304" pitchFamily="18" charset="0"/>
                        </a:rPr>
                        <a:t>này</a:t>
                      </a:r>
                      <a:r>
                        <a:rPr lang="en-US" sz="1800" u="none" strike="noStrike" dirty="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a:solidFill>
                            <a:schemeClr val="bg1"/>
                          </a:solidFill>
                          <a:effectLst/>
                          <a:latin typeface="Times New Roman" panose="02020603050405020304" pitchFamily="18" charset="0"/>
                          <a:cs typeface="Times New Roman" panose="02020603050405020304" pitchFamily="18" charset="0"/>
                        </a:rPr>
                        <a:t>không</a:t>
                      </a:r>
                      <a:r>
                        <a:rPr lang="en-US" sz="1800" u="none" strike="noStrike" dirty="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a:solidFill>
                            <a:schemeClr val="bg1"/>
                          </a:solidFill>
                          <a:effectLst/>
                          <a:latin typeface="Times New Roman" panose="02020603050405020304" pitchFamily="18" charset="0"/>
                          <a:cs typeface="Times New Roman" panose="02020603050405020304" pitchFamily="18" charset="0"/>
                        </a:rPr>
                        <a:t>cao</a:t>
                      </a:r>
                      <a:r>
                        <a:rPr lang="en-US" sz="1800" u="none" strike="noStrike" dirty="0">
                          <a:solidFill>
                            <a:schemeClr val="bg1"/>
                          </a:solidFill>
                          <a:effectLst/>
                          <a:latin typeface="Times New Roman" panose="02020603050405020304" pitchFamily="18" charset="0"/>
                          <a:cs typeface="Times New Roman" panose="02020603050405020304" pitchFamily="18" charset="0"/>
                        </a:rPr>
                        <a:t> </a:t>
                      </a:r>
                      <a:endParaRPr lang="en-US" sz="1800" b="0"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tc>
                <a:extLst>
                  <a:ext uri="{0D108BD9-81ED-4DB2-BD59-A6C34878D82A}">
                    <a16:rowId xmlns:a16="http://schemas.microsoft.com/office/drawing/2014/main" val="3897495396"/>
                  </a:ext>
                </a:extLst>
              </a:tr>
              <a:tr h="563517">
                <a:tc vMerge="1">
                  <a:txBody>
                    <a:bodyPr/>
                    <a:lstStyle/>
                    <a:p>
                      <a:endParaRPr lang="en-US"/>
                    </a:p>
                  </a:txBody>
                  <a:tcPr/>
                </a:tc>
                <a:tc>
                  <a:txBody>
                    <a:bodyPr/>
                    <a:lstStyle/>
                    <a:p>
                      <a:pPr algn="l" fontAlgn="ctr"/>
                      <a:r>
                        <a:rPr lang="vi-VN" sz="1800" u="none" strike="noStrike" dirty="0">
                          <a:solidFill>
                            <a:schemeClr val="bg1"/>
                          </a:solidFill>
                          <a:effectLst/>
                          <a:latin typeface="Times New Roman" panose="02020603050405020304" pitchFamily="18" charset="0"/>
                          <a:cs typeface="Times New Roman" panose="02020603050405020304" pitchFamily="18" charset="0"/>
                        </a:rPr>
                        <a:t>Thời gian sản phẩm ra thị trường</a:t>
                      </a:r>
                      <a:endParaRPr lang="vi-VN" sz="1800" b="0"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Phụ</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thuộc</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vào</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năng</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lực</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sản</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xuất</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kết</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hợp</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với</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việc</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giao</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hàng</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qua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công</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ty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vận</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 </a:t>
                      </a:r>
                      <a:r>
                        <a:rPr lang="en-US" sz="1800" kern="1200" dirty="0" err="1" smtClean="0">
                          <a:solidFill>
                            <a:schemeClr val="bg1"/>
                          </a:solidFill>
                          <a:effectLst/>
                          <a:latin typeface="Times New Roman" panose="02020603050405020304" pitchFamily="18" charset="0"/>
                          <a:ea typeface="+mn-ea"/>
                          <a:cs typeface="Times New Roman" panose="02020603050405020304" pitchFamily="18" charset="0"/>
                        </a:rPr>
                        <a:t>tải</a:t>
                      </a:r>
                      <a:r>
                        <a:rPr lang="en-US" sz="1800" kern="1200" dirty="0" smtClean="0">
                          <a:solidFill>
                            <a:schemeClr val="bg1"/>
                          </a:solidFill>
                          <a:effectLst/>
                          <a:latin typeface="Times New Roman" panose="02020603050405020304" pitchFamily="18" charset="0"/>
                          <a:ea typeface="+mn-ea"/>
                          <a:cs typeface="Times New Roman" panose="02020603050405020304" pitchFamily="18" charset="0"/>
                        </a:rPr>
                        <a:t>.</a:t>
                      </a:r>
                      <a:endParaRPr lang="en-US" sz="1800" b="0" i="0" u="none" strike="noStrike" dirty="0" smtClean="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tc>
                <a:extLst>
                  <a:ext uri="{0D108BD9-81ED-4DB2-BD59-A6C34878D82A}">
                    <a16:rowId xmlns:a16="http://schemas.microsoft.com/office/drawing/2014/main" val="1925845715"/>
                  </a:ext>
                </a:extLst>
              </a:tr>
              <a:tr h="437264">
                <a:tc vMerge="1">
                  <a:txBody>
                    <a:bodyPr/>
                    <a:lstStyle/>
                    <a:p>
                      <a:endParaRPr lang="en-US"/>
                    </a:p>
                  </a:txBody>
                  <a:tcPr/>
                </a:tc>
                <a:tc>
                  <a:txBody>
                    <a:bodyPr/>
                    <a:lstStyle/>
                    <a:p>
                      <a:pPr algn="l" fontAlgn="ctr"/>
                      <a:r>
                        <a:rPr lang="en-US" sz="1800" b="0" i="0" u="none" strike="noStrike" dirty="0" err="1" smtClean="0">
                          <a:solidFill>
                            <a:schemeClr val="bg1"/>
                          </a:solidFill>
                          <a:effectLst/>
                          <a:latin typeface="Times New Roman" panose="02020603050405020304" pitchFamily="18" charset="0"/>
                          <a:cs typeface="Times New Roman" panose="02020603050405020304" pitchFamily="18" charset="0"/>
                        </a:rPr>
                        <a:t>Truy</a:t>
                      </a:r>
                      <a:r>
                        <a:rPr lang="en-US" sz="1800" b="0" i="0" u="none" strike="noStrike" dirty="0" smtClean="0">
                          <a:solidFill>
                            <a:schemeClr val="bg1"/>
                          </a:solidFill>
                          <a:effectLst/>
                          <a:latin typeface="Times New Roman" panose="02020603050405020304" pitchFamily="18" charset="0"/>
                          <a:cs typeface="Times New Roman" panose="02020603050405020304" pitchFamily="18" charset="0"/>
                        </a:rPr>
                        <a:t> </a:t>
                      </a:r>
                      <a:r>
                        <a:rPr lang="en-US" sz="1800" b="0" i="0" u="none" strike="noStrike" dirty="0" err="1" smtClean="0">
                          <a:solidFill>
                            <a:schemeClr val="bg1"/>
                          </a:solidFill>
                          <a:effectLst/>
                          <a:latin typeface="Times New Roman" panose="02020603050405020304" pitchFamily="18" charset="0"/>
                          <a:cs typeface="Times New Roman" panose="02020603050405020304" pitchFamily="18" charset="0"/>
                        </a:rPr>
                        <a:t>vấn</a:t>
                      </a:r>
                      <a:r>
                        <a:rPr lang="en-US" sz="1800" b="0" i="0" u="none" strike="noStrike" baseline="0" dirty="0" smtClean="0">
                          <a:solidFill>
                            <a:schemeClr val="bg1"/>
                          </a:solidFill>
                          <a:effectLst/>
                          <a:latin typeface="Times New Roman" panose="02020603050405020304" pitchFamily="18" charset="0"/>
                          <a:cs typeface="Times New Roman" panose="02020603050405020304" pitchFamily="18" charset="0"/>
                        </a:rPr>
                        <a:t> </a:t>
                      </a:r>
                      <a:r>
                        <a:rPr lang="en-US" sz="1800" b="0" i="0" u="none" strike="noStrike" baseline="0" dirty="0" err="1" smtClean="0">
                          <a:solidFill>
                            <a:schemeClr val="bg1"/>
                          </a:solidFill>
                          <a:effectLst/>
                          <a:latin typeface="Times New Roman" panose="02020603050405020304" pitchFamily="18" charset="0"/>
                          <a:cs typeface="Times New Roman" panose="02020603050405020304" pitchFamily="18" charset="0"/>
                        </a:rPr>
                        <a:t>đơn</a:t>
                      </a:r>
                      <a:r>
                        <a:rPr lang="en-US" sz="1800" b="0" i="0" u="none" strike="noStrike" baseline="0" dirty="0" smtClean="0">
                          <a:solidFill>
                            <a:schemeClr val="bg1"/>
                          </a:solidFill>
                          <a:effectLst/>
                          <a:latin typeface="Times New Roman" panose="02020603050405020304" pitchFamily="18" charset="0"/>
                          <a:cs typeface="Times New Roman" panose="02020603050405020304" pitchFamily="18" charset="0"/>
                        </a:rPr>
                        <a:t> </a:t>
                      </a:r>
                      <a:r>
                        <a:rPr lang="en-US" sz="1800" b="0" i="0" u="none" strike="noStrike" baseline="0" dirty="0" err="1" smtClean="0">
                          <a:solidFill>
                            <a:schemeClr val="bg1"/>
                          </a:solidFill>
                          <a:effectLst/>
                          <a:latin typeface="Times New Roman" panose="02020603050405020304" pitchFamily="18" charset="0"/>
                          <a:cs typeface="Times New Roman" panose="02020603050405020304" pitchFamily="18" charset="0"/>
                        </a:rPr>
                        <a:t>hàng</a:t>
                      </a:r>
                      <a:endParaRPr lang="en-US" sz="1800" b="0"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tc>
                <a:tc>
                  <a:txBody>
                    <a:bodyPr/>
                    <a:lstStyle/>
                    <a:p>
                      <a:pPr algn="l" fontAlgn="ctr"/>
                      <a:r>
                        <a:rPr lang="en-US" sz="1800" b="0" i="0" u="none" strike="noStrike" dirty="0" err="1" smtClean="0">
                          <a:solidFill>
                            <a:schemeClr val="bg1"/>
                          </a:solidFill>
                          <a:effectLst/>
                          <a:latin typeface="Times New Roman" panose="02020603050405020304" pitchFamily="18" charset="0"/>
                          <a:cs typeface="Times New Roman" panose="02020603050405020304" pitchFamily="18" charset="0"/>
                        </a:rPr>
                        <a:t>Dễ</a:t>
                      </a:r>
                      <a:r>
                        <a:rPr lang="en-US" sz="1800" b="0" i="0" u="none" strike="noStrike" baseline="0" dirty="0" smtClean="0">
                          <a:solidFill>
                            <a:schemeClr val="bg1"/>
                          </a:solidFill>
                          <a:effectLst/>
                          <a:latin typeface="Times New Roman" panose="02020603050405020304" pitchFamily="18" charset="0"/>
                          <a:cs typeface="Times New Roman" panose="02020603050405020304" pitchFamily="18" charset="0"/>
                        </a:rPr>
                        <a:t> </a:t>
                      </a:r>
                      <a:r>
                        <a:rPr lang="en-US" sz="1800" b="0" i="0" u="none" strike="noStrike" baseline="0" dirty="0" err="1" smtClean="0">
                          <a:solidFill>
                            <a:schemeClr val="bg1"/>
                          </a:solidFill>
                          <a:effectLst/>
                          <a:latin typeface="Times New Roman" panose="02020603050405020304" pitchFamily="18" charset="0"/>
                          <a:cs typeface="Times New Roman" panose="02020603050405020304" pitchFamily="18" charset="0"/>
                        </a:rPr>
                        <a:t>dàng</a:t>
                      </a:r>
                      <a:endParaRPr lang="en-US" sz="1800" b="0"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tc>
                <a:extLst>
                  <a:ext uri="{0D108BD9-81ED-4DB2-BD59-A6C34878D82A}">
                    <a16:rowId xmlns:a16="http://schemas.microsoft.com/office/drawing/2014/main" val="619628157"/>
                  </a:ext>
                </a:extLst>
              </a:tr>
              <a:tr h="563517">
                <a:tc vMerge="1">
                  <a:txBody>
                    <a:bodyPr/>
                    <a:lstStyle/>
                    <a:p>
                      <a:pPr algn="ctr" fontAlgn="ctr"/>
                      <a:endParaRPr lang="en-US" sz="1800" b="1"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1800" u="none" strike="noStrike" dirty="0" err="1" smtClean="0">
                          <a:solidFill>
                            <a:schemeClr val="bg1"/>
                          </a:solidFill>
                          <a:effectLst/>
                          <a:latin typeface="Times New Roman" panose="02020603050405020304" pitchFamily="18" charset="0"/>
                          <a:cs typeface="Times New Roman" panose="02020603050405020304" pitchFamily="18" charset="0"/>
                        </a:rPr>
                        <a:t>Sự</a:t>
                      </a:r>
                      <a:r>
                        <a:rPr lang="en-US" sz="1800" u="none" strike="noStrike" dirty="0" smtClean="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smtClean="0">
                          <a:solidFill>
                            <a:schemeClr val="bg1"/>
                          </a:solidFill>
                          <a:effectLst/>
                          <a:latin typeface="Times New Roman" panose="02020603050405020304" pitchFamily="18" charset="0"/>
                          <a:cs typeface="Times New Roman" panose="02020603050405020304" pitchFamily="18" charset="0"/>
                        </a:rPr>
                        <a:t>trả</a:t>
                      </a:r>
                      <a:r>
                        <a:rPr lang="en-US" sz="1800" u="none" strike="noStrike" dirty="0" smtClean="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smtClean="0">
                          <a:solidFill>
                            <a:schemeClr val="bg1"/>
                          </a:solidFill>
                          <a:effectLst/>
                          <a:latin typeface="Times New Roman" panose="02020603050405020304" pitchFamily="18" charset="0"/>
                          <a:cs typeface="Times New Roman" panose="02020603050405020304" pitchFamily="18" charset="0"/>
                        </a:rPr>
                        <a:t>hàng</a:t>
                      </a:r>
                      <a:endParaRPr lang="en-US" sz="1800" b="0" i="0" u="none" strike="noStrike" dirty="0" smtClean="0">
                        <a:solidFill>
                          <a:schemeClr val="bg1"/>
                        </a:solidFill>
                        <a:effectLst/>
                        <a:latin typeface="Times New Roman" panose="02020603050405020304" pitchFamily="18" charset="0"/>
                        <a:cs typeface="Times New Roman" panose="02020603050405020304" pitchFamily="18" charset="0"/>
                      </a:endParaRPr>
                    </a:p>
                    <a:p>
                      <a:pPr algn="l" fontAlgn="ctr"/>
                      <a:endParaRPr lang="en-US" sz="1800" b="0"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1800" u="none" strike="noStrike" dirty="0" err="1" smtClean="0">
                          <a:solidFill>
                            <a:schemeClr val="bg1"/>
                          </a:solidFill>
                          <a:effectLst/>
                          <a:latin typeface="Times New Roman" panose="02020603050405020304" pitchFamily="18" charset="0"/>
                          <a:cs typeface="Times New Roman" panose="02020603050405020304" pitchFamily="18" charset="0"/>
                        </a:rPr>
                        <a:t>Tốn</a:t>
                      </a:r>
                      <a:r>
                        <a:rPr lang="en-US" sz="1800" u="none" strike="noStrike" dirty="0" smtClean="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smtClean="0">
                          <a:solidFill>
                            <a:schemeClr val="bg1"/>
                          </a:solidFill>
                          <a:effectLst/>
                          <a:latin typeface="Times New Roman" panose="02020603050405020304" pitchFamily="18" charset="0"/>
                          <a:cs typeface="Times New Roman" panose="02020603050405020304" pitchFamily="18" charset="0"/>
                        </a:rPr>
                        <a:t>kém</a:t>
                      </a:r>
                      <a:r>
                        <a:rPr lang="en-US" sz="1800" u="none" strike="noStrike" dirty="0" smtClean="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smtClean="0">
                          <a:solidFill>
                            <a:schemeClr val="bg1"/>
                          </a:solidFill>
                          <a:effectLst/>
                          <a:latin typeface="Times New Roman" panose="02020603050405020304" pitchFamily="18" charset="0"/>
                          <a:cs typeface="Times New Roman" panose="02020603050405020304" pitchFamily="18" charset="0"/>
                        </a:rPr>
                        <a:t>và</a:t>
                      </a:r>
                      <a:r>
                        <a:rPr lang="en-US" sz="1800" u="none" strike="noStrike" dirty="0" smtClean="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smtClean="0">
                          <a:solidFill>
                            <a:schemeClr val="bg1"/>
                          </a:solidFill>
                          <a:effectLst/>
                          <a:latin typeface="Times New Roman" panose="02020603050405020304" pitchFamily="18" charset="0"/>
                          <a:cs typeface="Times New Roman" panose="02020603050405020304" pitchFamily="18" charset="0"/>
                        </a:rPr>
                        <a:t>khó</a:t>
                      </a:r>
                      <a:r>
                        <a:rPr lang="en-US" sz="1800" u="none" strike="noStrike" dirty="0" smtClean="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smtClean="0">
                          <a:solidFill>
                            <a:schemeClr val="bg1"/>
                          </a:solidFill>
                          <a:effectLst/>
                          <a:latin typeface="Times New Roman" panose="02020603050405020304" pitchFamily="18" charset="0"/>
                          <a:cs typeface="Times New Roman" panose="02020603050405020304" pitchFamily="18" charset="0"/>
                        </a:rPr>
                        <a:t>thực</a:t>
                      </a:r>
                      <a:r>
                        <a:rPr lang="en-US" sz="1800" u="none" strike="noStrike" dirty="0" smtClean="0">
                          <a:solidFill>
                            <a:schemeClr val="bg1"/>
                          </a:solidFill>
                          <a:effectLst/>
                          <a:latin typeface="Times New Roman" panose="02020603050405020304" pitchFamily="18" charset="0"/>
                          <a:cs typeface="Times New Roman" panose="02020603050405020304" pitchFamily="18" charset="0"/>
                        </a:rPr>
                        <a:t> </a:t>
                      </a:r>
                      <a:r>
                        <a:rPr lang="en-US" sz="1800" u="none" strike="noStrike" dirty="0" err="1" smtClean="0">
                          <a:solidFill>
                            <a:schemeClr val="bg1"/>
                          </a:solidFill>
                          <a:effectLst/>
                          <a:latin typeface="Times New Roman" panose="02020603050405020304" pitchFamily="18" charset="0"/>
                          <a:cs typeface="Times New Roman" panose="02020603050405020304" pitchFamily="18" charset="0"/>
                        </a:rPr>
                        <a:t>hiện</a:t>
                      </a:r>
                      <a:endParaRPr lang="en-US" sz="1800" b="0" i="0" u="none" strike="noStrike" dirty="0" smtClean="0">
                        <a:solidFill>
                          <a:schemeClr val="bg1"/>
                        </a:solidFill>
                        <a:effectLst/>
                        <a:latin typeface="Times New Roman" panose="02020603050405020304" pitchFamily="18" charset="0"/>
                        <a:cs typeface="Times New Roman" panose="02020603050405020304" pitchFamily="18" charset="0"/>
                      </a:endParaRPr>
                    </a:p>
                    <a:p>
                      <a:pPr algn="l" fontAlgn="ctr"/>
                      <a:endParaRPr lang="en-US" sz="1800" b="0" i="0" u="none" strike="noStrike" dirty="0">
                        <a:solidFill>
                          <a:schemeClr val="bg1"/>
                        </a:solidFill>
                        <a:effectLst/>
                        <a:latin typeface="Times New Roman" panose="02020603050405020304" pitchFamily="18" charset="0"/>
                        <a:cs typeface="Times New Roman" panose="02020603050405020304" pitchFamily="18" charset="0"/>
                      </a:endParaRPr>
                    </a:p>
                  </a:txBody>
                  <a:tcPr marL="6350" marR="6350" marT="6350" marB="0" anchor="ctr"/>
                </a:tc>
                <a:extLst>
                  <a:ext uri="{0D108BD9-81ED-4DB2-BD59-A6C34878D82A}">
                    <a16:rowId xmlns:a16="http://schemas.microsoft.com/office/drawing/2014/main" val="1416823138"/>
                  </a:ext>
                </a:extLst>
              </a:tr>
            </a:tbl>
          </a:graphicData>
        </a:graphic>
      </p:graphicFrame>
    </p:spTree>
    <p:extLst>
      <p:ext uri="{BB962C8B-B14F-4D97-AF65-F5344CB8AC3E}">
        <p14:creationId xmlns:p14="http://schemas.microsoft.com/office/powerpoint/2010/main" val="56625203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 calcmode="lin" valueType="num">
                                      <p:cBhvr>
                                        <p:cTn id="9" dur="500" fill="hold"/>
                                        <p:tgtEl>
                                          <p:spTgt spid="20"/>
                                        </p:tgtEl>
                                        <p:attrNameLst>
                                          <p:attrName>style.rotation</p:attrName>
                                        </p:attrNameLst>
                                      </p:cBhvr>
                                      <p:tavLst>
                                        <p:tav tm="0">
                                          <p:val>
                                            <p:fltVal val="90"/>
                                          </p:val>
                                        </p:tav>
                                        <p:tav tm="100000">
                                          <p:val>
                                            <p:fltVal val="0"/>
                                          </p:val>
                                        </p:tav>
                                      </p:tavLst>
                                    </p:anim>
                                    <p:animEffect transition="in" filter="fade">
                                      <p:cBhvr>
                                        <p:cTn id="10"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p:cNvGrpSpPr/>
          <p:nvPr/>
        </p:nvGrpSpPr>
        <p:grpSpPr>
          <a:xfrm>
            <a:off x="2136196" y="3781646"/>
            <a:ext cx="7945656" cy="7945656"/>
            <a:chOff x="2123172" y="3429000"/>
            <a:chExt cx="7945656" cy="7945656"/>
          </a:xfrm>
        </p:grpSpPr>
        <p:pic>
          <p:nvPicPr>
            <p:cNvPr id="37" name="图片 36"/>
            <p:cNvPicPr>
              <a:picLocks noChangeAspect="1"/>
            </p:cNvPicPr>
            <p:nvPr/>
          </p:nvPicPr>
          <p:blipFill>
            <a:blip r:embed="rId5"/>
            <a:stretch>
              <a:fillRect/>
            </a:stretch>
          </p:blipFill>
          <p:spPr>
            <a:xfrm>
              <a:off x="2529114" y="3839027"/>
              <a:ext cx="7398669" cy="7070568"/>
            </a:xfrm>
            <a:prstGeom prst="rect">
              <a:avLst/>
            </a:prstGeom>
          </p:spPr>
        </p:pic>
        <p:sp>
          <p:nvSpPr>
            <p:cNvPr id="38" name="椭圆 37"/>
            <p:cNvSpPr/>
            <p:nvPr/>
          </p:nvSpPr>
          <p:spPr>
            <a:xfrm>
              <a:off x="2123172" y="3429000"/>
              <a:ext cx="7945656" cy="794565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a:off x="1346871" y="3163798"/>
            <a:ext cx="9272648" cy="9272648"/>
            <a:chOff x="7189663" y="-274890"/>
            <a:chExt cx="5046198" cy="5046198"/>
          </a:xfrm>
        </p:grpSpPr>
        <p:pic>
          <p:nvPicPr>
            <p:cNvPr id="40" name="图片 39"/>
            <p:cNvPicPr>
              <a:picLocks noChangeAspect="1"/>
            </p:cNvPicPr>
            <p:nvPr/>
          </p:nvPicPr>
          <p:blipFill>
            <a:blip r:embed="rId6"/>
            <a:stretch>
              <a:fillRect/>
            </a:stretch>
          </p:blipFill>
          <p:spPr>
            <a:xfrm>
              <a:off x="7725690" y="190214"/>
              <a:ext cx="4015437" cy="4057943"/>
            </a:xfrm>
            <a:prstGeom prst="rect">
              <a:avLst/>
            </a:prstGeom>
          </p:spPr>
        </p:pic>
        <p:sp>
          <p:nvSpPr>
            <p:cNvPr id="41" name="椭圆 40"/>
            <p:cNvSpPr/>
            <p:nvPr/>
          </p:nvSpPr>
          <p:spPr>
            <a:xfrm>
              <a:off x="7189663" y="-274890"/>
              <a:ext cx="5046198" cy="504619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椭圆 41"/>
          <p:cNvSpPr/>
          <p:nvPr/>
        </p:nvSpPr>
        <p:spPr>
          <a:xfrm>
            <a:off x="2529114" y="4543880"/>
            <a:ext cx="7133772" cy="7133772"/>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2938244" y="4953009"/>
            <a:ext cx="6315511" cy="6315511"/>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4" name="组合 43"/>
          <p:cNvGrpSpPr/>
          <p:nvPr/>
        </p:nvGrpSpPr>
        <p:grpSpPr>
          <a:xfrm>
            <a:off x="2529114" y="4547501"/>
            <a:ext cx="7126526" cy="7126526"/>
            <a:chOff x="2529114" y="3842651"/>
            <a:chExt cx="7126526" cy="7126526"/>
          </a:xfrm>
        </p:grpSpPr>
        <p:sp>
          <p:nvSpPr>
            <p:cNvPr id="45" name="椭圆 44"/>
            <p:cNvSpPr/>
            <p:nvPr/>
          </p:nvSpPr>
          <p:spPr>
            <a:xfrm>
              <a:off x="2529114" y="3842651"/>
              <a:ext cx="7126526" cy="71265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3029518" y="5433440"/>
              <a:ext cx="116459" cy="11645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7" name="组合 46"/>
          <p:cNvGrpSpPr/>
          <p:nvPr/>
        </p:nvGrpSpPr>
        <p:grpSpPr>
          <a:xfrm rot="3903229">
            <a:off x="2544114" y="4547501"/>
            <a:ext cx="7126526" cy="7126526"/>
            <a:chOff x="2529114" y="3842651"/>
            <a:chExt cx="7126526" cy="7126526"/>
          </a:xfrm>
        </p:grpSpPr>
        <p:sp>
          <p:nvSpPr>
            <p:cNvPr id="48" name="椭圆 47"/>
            <p:cNvSpPr/>
            <p:nvPr/>
          </p:nvSpPr>
          <p:spPr>
            <a:xfrm>
              <a:off x="2529114" y="3842651"/>
              <a:ext cx="7126526" cy="71265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3031707" y="5392612"/>
              <a:ext cx="147863" cy="1478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0" name="组合 49"/>
          <p:cNvGrpSpPr/>
          <p:nvPr/>
        </p:nvGrpSpPr>
        <p:grpSpPr>
          <a:xfrm>
            <a:off x="2934621" y="4934024"/>
            <a:ext cx="6315511" cy="6334496"/>
            <a:chOff x="2934621" y="4581156"/>
            <a:chExt cx="6315511" cy="6334496"/>
          </a:xfrm>
        </p:grpSpPr>
        <p:sp>
          <p:nvSpPr>
            <p:cNvPr id="51" name="椭圆 50"/>
            <p:cNvSpPr/>
            <p:nvPr/>
          </p:nvSpPr>
          <p:spPr>
            <a:xfrm>
              <a:off x="2934621" y="4600141"/>
              <a:ext cx="6315511" cy="6315511"/>
            </a:xfrm>
            <a:prstGeom prst="ellipse">
              <a:avLst/>
            </a:prstGeom>
            <a:noFill/>
            <a:ln w="317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5784057" y="4581156"/>
              <a:ext cx="73493" cy="7349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3" name="椭圆 52"/>
          <p:cNvSpPr/>
          <p:nvPr/>
        </p:nvSpPr>
        <p:spPr>
          <a:xfrm>
            <a:off x="2308619" y="5378449"/>
            <a:ext cx="60699" cy="606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2067074" y="6702424"/>
            <a:ext cx="60699" cy="606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a:off x="2257102" y="3751297"/>
            <a:ext cx="60699" cy="606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4487377" y="2668285"/>
            <a:ext cx="60699" cy="606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a:off x="1261211" y="4554363"/>
            <a:ext cx="60699" cy="606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a:off x="2934622" y="3675336"/>
            <a:ext cx="46704" cy="46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a:off x="9659264" y="5150644"/>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a:off x="10750316" y="4516846"/>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a:off x="10993267" y="5616984"/>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p:cNvSpPr/>
          <p:nvPr/>
        </p:nvSpPr>
        <p:spPr>
          <a:xfrm>
            <a:off x="9906057" y="5940834"/>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p:cNvSpPr/>
          <p:nvPr/>
        </p:nvSpPr>
        <p:spPr>
          <a:xfrm>
            <a:off x="8910694" y="4736623"/>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a:off x="10606714" y="4999204"/>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a:off x="9858144" y="4585183"/>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0282390" y="1226875"/>
            <a:ext cx="1471759" cy="1471759"/>
            <a:chOff x="5693251" y="1928654"/>
            <a:chExt cx="1861469" cy="1861469"/>
          </a:xfrm>
        </p:grpSpPr>
        <p:sp>
          <p:nvSpPr>
            <p:cNvPr id="67" name="椭圆 66"/>
            <p:cNvSpPr/>
            <p:nvPr/>
          </p:nvSpPr>
          <p:spPr>
            <a:xfrm>
              <a:off x="5693251" y="1928654"/>
              <a:ext cx="1861469" cy="1861469"/>
            </a:xfrm>
            <a:prstGeom prst="ellipse">
              <a:avLst/>
            </a:prstGeom>
            <a:solidFill>
              <a:srgbClr val="EEF7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a:off x="6623985" y="2258588"/>
              <a:ext cx="559309" cy="559309"/>
            </a:xfrm>
            <a:prstGeom prst="ellipse">
              <a:avLst/>
            </a:prstGeom>
            <a:solidFill>
              <a:srgbClr val="DBE4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p:cNvSpPr/>
            <p:nvPr/>
          </p:nvSpPr>
          <p:spPr>
            <a:xfrm>
              <a:off x="6276140" y="2768735"/>
              <a:ext cx="269075" cy="269075"/>
            </a:xfrm>
            <a:prstGeom prst="ellipse">
              <a:avLst/>
            </a:prstGeom>
            <a:solidFill>
              <a:srgbClr val="DBE4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300438" y="2919994"/>
            <a:ext cx="1035753" cy="628812"/>
            <a:chOff x="-1831478" y="4950226"/>
            <a:chExt cx="1035753" cy="628812"/>
          </a:xfrm>
        </p:grpSpPr>
        <p:grpSp>
          <p:nvGrpSpPr>
            <p:cNvPr id="71" name="组合 70"/>
            <p:cNvGrpSpPr/>
            <p:nvPr/>
          </p:nvGrpSpPr>
          <p:grpSpPr>
            <a:xfrm>
              <a:off x="-1646305" y="4950226"/>
              <a:ext cx="628812" cy="628812"/>
              <a:chOff x="-1692657" y="4950226"/>
              <a:chExt cx="628812" cy="628812"/>
            </a:xfrm>
          </p:grpSpPr>
          <p:sp>
            <p:nvSpPr>
              <p:cNvPr id="75" name="椭圆 74"/>
              <p:cNvSpPr/>
              <p:nvPr/>
            </p:nvSpPr>
            <p:spPr>
              <a:xfrm>
                <a:off x="-1692657" y="4950226"/>
                <a:ext cx="628812" cy="628812"/>
              </a:xfrm>
              <a:prstGeom prst="ellipse">
                <a:avLst/>
              </a:prstGeom>
              <a:solidFill>
                <a:srgbClr val="01A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485202" y="5252422"/>
                <a:ext cx="258905" cy="258905"/>
              </a:xfrm>
              <a:prstGeom prst="ellipse">
                <a:avLst/>
              </a:prstGeom>
              <a:solidFill>
                <a:srgbClr val="03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p:cNvSpPr/>
              <p:nvPr/>
            </p:nvSpPr>
            <p:spPr>
              <a:xfrm>
                <a:off x="-1609395" y="5228556"/>
                <a:ext cx="69820" cy="69820"/>
              </a:xfrm>
              <a:prstGeom prst="ellipse">
                <a:avLst/>
              </a:prstGeom>
              <a:solidFill>
                <a:srgbClr val="03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p:nvPr/>
            </p:nvSpPr>
            <p:spPr>
              <a:xfrm>
                <a:off x="-1296117" y="5092680"/>
                <a:ext cx="69820" cy="69820"/>
              </a:xfrm>
              <a:prstGeom prst="ellipse">
                <a:avLst/>
              </a:prstGeom>
              <a:solidFill>
                <a:srgbClr val="4BBD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任意多边形 78"/>
              <p:cNvSpPr/>
              <p:nvPr/>
            </p:nvSpPr>
            <p:spPr>
              <a:xfrm>
                <a:off x="-1688885" y="5011354"/>
                <a:ext cx="537207" cy="567684"/>
              </a:xfrm>
              <a:custGeom>
                <a:avLst/>
                <a:gdLst>
                  <a:gd name="connsiteX0" fmla="*/ 129610 w 537207"/>
                  <a:gd name="connsiteY0" fmla="*/ 0 h 567684"/>
                  <a:gd name="connsiteX1" fmla="*/ 91701 w 537207"/>
                  <a:gd name="connsiteY1" fmla="*/ 45947 h 567684"/>
                  <a:gd name="connsiteX2" fmla="*/ 38005 w 537207"/>
                  <a:gd name="connsiteY2" fmla="*/ 221735 h 567684"/>
                  <a:gd name="connsiteX3" fmla="*/ 352411 w 537207"/>
                  <a:gd name="connsiteY3" fmla="*/ 536141 h 567684"/>
                  <a:gd name="connsiteX4" fmla="*/ 528199 w 537207"/>
                  <a:gd name="connsiteY4" fmla="*/ 482445 h 567684"/>
                  <a:gd name="connsiteX5" fmla="*/ 537207 w 537207"/>
                  <a:gd name="connsiteY5" fmla="*/ 475013 h 567684"/>
                  <a:gd name="connsiteX6" fmla="*/ 536725 w 537207"/>
                  <a:gd name="connsiteY6" fmla="*/ 475597 h 567684"/>
                  <a:gd name="connsiteX7" fmla="*/ 314406 w 537207"/>
                  <a:gd name="connsiteY7" fmla="*/ 567684 h 567684"/>
                  <a:gd name="connsiteX8" fmla="*/ 0 w 537207"/>
                  <a:gd name="connsiteY8" fmla="*/ 253278 h 567684"/>
                  <a:gd name="connsiteX9" fmla="*/ 92087 w 537207"/>
                  <a:gd name="connsiteY9" fmla="*/ 30959 h 567684"/>
                  <a:gd name="connsiteX10" fmla="*/ 129610 w 537207"/>
                  <a:gd name="connsiteY10" fmla="*/ 0 h 567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7207" h="567684">
                    <a:moveTo>
                      <a:pt x="129610" y="0"/>
                    </a:moveTo>
                    <a:lnTo>
                      <a:pt x="91701" y="45947"/>
                    </a:lnTo>
                    <a:cubicBezTo>
                      <a:pt x="57800" y="96127"/>
                      <a:pt x="38005" y="156619"/>
                      <a:pt x="38005" y="221735"/>
                    </a:cubicBezTo>
                    <a:cubicBezTo>
                      <a:pt x="38005" y="395377"/>
                      <a:pt x="178769" y="536141"/>
                      <a:pt x="352411" y="536141"/>
                    </a:cubicBezTo>
                    <a:cubicBezTo>
                      <a:pt x="417527" y="536141"/>
                      <a:pt x="478019" y="516346"/>
                      <a:pt x="528199" y="482445"/>
                    </a:cubicBezTo>
                    <a:lnTo>
                      <a:pt x="537207" y="475013"/>
                    </a:lnTo>
                    <a:lnTo>
                      <a:pt x="536725" y="475597"/>
                    </a:lnTo>
                    <a:cubicBezTo>
                      <a:pt x="479829" y="532493"/>
                      <a:pt x="401227" y="567684"/>
                      <a:pt x="314406" y="567684"/>
                    </a:cubicBezTo>
                    <a:cubicBezTo>
                      <a:pt x="140764" y="567684"/>
                      <a:pt x="0" y="426920"/>
                      <a:pt x="0" y="253278"/>
                    </a:cubicBezTo>
                    <a:cubicBezTo>
                      <a:pt x="0" y="166457"/>
                      <a:pt x="35191" y="87856"/>
                      <a:pt x="92087" y="30959"/>
                    </a:cubicBezTo>
                    <a:lnTo>
                      <a:pt x="129610" y="0"/>
                    </a:lnTo>
                    <a:close/>
                  </a:path>
                </a:pathLst>
              </a:custGeom>
              <a:solidFill>
                <a:srgbClr val="00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空心弧 71"/>
            <p:cNvSpPr/>
            <p:nvPr/>
          </p:nvSpPr>
          <p:spPr>
            <a:xfrm rot="20965188">
              <a:off x="-1831478" y="5028498"/>
              <a:ext cx="1035753" cy="438427"/>
            </a:xfrm>
            <a:prstGeom prst="blockArc">
              <a:avLst>
                <a:gd name="adj1" fmla="val 19028656"/>
                <a:gd name="adj2" fmla="val 12795267"/>
                <a:gd name="adj3" fmla="val 2635"/>
              </a:avLst>
            </a:prstGeom>
            <a:solidFill>
              <a:srgbClr val="C5C5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3" name="椭圆 72"/>
            <p:cNvSpPr/>
            <p:nvPr/>
          </p:nvSpPr>
          <p:spPr>
            <a:xfrm>
              <a:off x="-1796601" y="5375773"/>
              <a:ext cx="49447" cy="49447"/>
            </a:xfrm>
            <a:prstGeom prst="ellipse">
              <a:avLst/>
            </a:prstGeom>
            <a:solidFill>
              <a:srgbClr val="00A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p:cNvSpPr/>
            <p:nvPr/>
          </p:nvSpPr>
          <p:spPr>
            <a:xfrm>
              <a:off x="-876263" y="5210601"/>
              <a:ext cx="75389" cy="75389"/>
            </a:xfrm>
            <a:prstGeom prst="ellipse">
              <a:avLst/>
            </a:prstGeom>
            <a:solidFill>
              <a:srgbClr val="00A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0" name="矩形 79"/>
          <p:cNvSpPr/>
          <p:nvPr/>
        </p:nvSpPr>
        <p:spPr>
          <a:xfrm>
            <a:off x="3735866" y="1752948"/>
            <a:ext cx="4743030" cy="1569660"/>
          </a:xfrm>
          <a:prstGeom prst="rect">
            <a:avLst/>
          </a:prstGeom>
        </p:spPr>
        <p:txBody>
          <a:bodyPr wrap="none">
            <a:spAutoFit/>
          </a:bodyPr>
          <a:lstStyle/>
          <a:p>
            <a:pPr algn="ctr"/>
            <a:r>
              <a:rPr lang="en-US" altLang="zh-CN" sz="4800" b="1" dirty="0" smtClean="0">
                <a:solidFill>
                  <a:schemeClr val="bg1"/>
                </a:solidFill>
                <a:latin typeface="Kozuka Gothic Pr6N EL" panose="020B0200000000000000" pitchFamily="34" charset="-128"/>
                <a:ea typeface="Kozuka Gothic Pr6N EL" panose="020B0200000000000000" pitchFamily="34" charset="-128"/>
              </a:rPr>
              <a:t>THANK YOU</a:t>
            </a:r>
          </a:p>
          <a:p>
            <a:pPr algn="ctr"/>
            <a:r>
              <a:rPr lang="en-US" altLang="zh-CN" sz="4800" b="1" dirty="0" smtClean="0">
                <a:solidFill>
                  <a:schemeClr val="bg1"/>
                </a:solidFill>
                <a:latin typeface="Kozuka Gothic Pr6N EL" panose="020B0200000000000000" pitchFamily="34" charset="-128"/>
                <a:ea typeface="Kozuka Gothic Pr6N EL" panose="020B0200000000000000" pitchFamily="34" charset="-128"/>
              </a:rPr>
              <a:t>FOR WATCHING</a:t>
            </a:r>
            <a:endParaRPr lang="zh-CN" altLang="en-US" sz="4800" dirty="0">
              <a:solidFill>
                <a:schemeClr val="bg1"/>
              </a:solidFill>
              <a:latin typeface="Kozuka Gothic Pr6N EL" panose="020B0200000000000000" pitchFamily="34" charset="-128"/>
              <a:ea typeface="Kozuka Gothic Pr6N EL" panose="020B0200000000000000" pitchFamily="34" charset="-128"/>
            </a:endParaRPr>
          </a:p>
        </p:txBody>
      </p:sp>
      <p:grpSp>
        <p:nvGrpSpPr>
          <p:cNvPr id="81" name="组合 80"/>
          <p:cNvGrpSpPr/>
          <p:nvPr/>
        </p:nvGrpSpPr>
        <p:grpSpPr>
          <a:xfrm>
            <a:off x="5170135" y="3679860"/>
            <a:ext cx="1839318" cy="380175"/>
            <a:chOff x="5300170" y="3739657"/>
            <a:chExt cx="1839318" cy="380175"/>
          </a:xfrm>
        </p:grpSpPr>
        <p:grpSp>
          <p:nvGrpSpPr>
            <p:cNvPr id="82" name="组合 81"/>
            <p:cNvGrpSpPr/>
            <p:nvPr/>
          </p:nvGrpSpPr>
          <p:grpSpPr>
            <a:xfrm>
              <a:off x="5312583" y="3739657"/>
              <a:ext cx="1826904" cy="380175"/>
              <a:chOff x="-7016931" y="5053020"/>
              <a:chExt cx="1826904" cy="380175"/>
            </a:xfrm>
          </p:grpSpPr>
          <p:sp>
            <p:nvSpPr>
              <p:cNvPr id="84" name="圆角矩形 83"/>
              <p:cNvSpPr/>
              <p:nvPr/>
            </p:nvSpPr>
            <p:spPr>
              <a:xfrm>
                <a:off x="-7016931" y="5091170"/>
                <a:ext cx="1826904" cy="342025"/>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圆角矩形 84"/>
              <p:cNvSpPr/>
              <p:nvPr/>
            </p:nvSpPr>
            <p:spPr>
              <a:xfrm>
                <a:off x="-7016931" y="5053020"/>
                <a:ext cx="1826904" cy="342025"/>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3" name="文本框 82"/>
            <p:cNvSpPr txBox="1"/>
            <p:nvPr/>
          </p:nvSpPr>
          <p:spPr>
            <a:xfrm>
              <a:off x="5300170" y="3754834"/>
              <a:ext cx="1839318" cy="307777"/>
            </a:xfrm>
            <a:prstGeom prst="rect">
              <a:avLst/>
            </a:prstGeom>
            <a:noFill/>
          </p:spPr>
          <p:txBody>
            <a:bodyPr wrap="square" rtlCol="0">
              <a:spAutoFit/>
            </a:bodyPr>
            <a:lstStyle/>
            <a:p>
              <a:pPr algn="ctr"/>
              <a:r>
                <a:rPr lang="en-US" altLang="zh-CN" sz="1400" b="1" dirty="0" smtClean="0">
                  <a:latin typeface="arial" panose="020B0604020202020204" pitchFamily="34" charset="0"/>
                </a:rPr>
                <a:t>GROUP: 2NT</a:t>
              </a:r>
              <a:endParaRPr lang="zh-CN" altLang="en-US" sz="1400" b="1" dirty="0">
                <a:latin typeface="arial" panose="020B0604020202020204" pitchFamily="34" charset="0"/>
              </a:endParaRPr>
            </a:p>
          </p:txBody>
        </p:sp>
      </p:grpSp>
      <p:pic>
        <p:nvPicPr>
          <p:cNvPr id="86" name="图片 85"/>
          <p:cNvPicPr>
            <a:picLocks noChangeAspect="1"/>
          </p:cNvPicPr>
          <p:nvPr/>
        </p:nvPicPr>
        <p:blipFill>
          <a:blip r:embed="rId7"/>
          <a:stretch>
            <a:fillRect/>
          </a:stretch>
        </p:blipFill>
        <p:spPr>
          <a:xfrm>
            <a:off x="3869928" y="5270794"/>
            <a:ext cx="4452144" cy="4426259"/>
          </a:xfrm>
          <a:prstGeom prst="rect">
            <a:avLst/>
          </a:prstGeom>
        </p:spPr>
      </p:pic>
      <p:pic>
        <p:nvPicPr>
          <p:cNvPr id="88" name="Youth Oriented(年轻,活力)-31 Prism_爱给网_2gei_com">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905875" y="-1177925"/>
            <a:ext cx="609600" cy="609600"/>
          </a:xfrm>
          <a:prstGeom prst="rect">
            <a:avLst/>
          </a:prstGeom>
        </p:spPr>
      </p:pic>
    </p:spTree>
    <p:extLst>
      <p:ext uri="{BB962C8B-B14F-4D97-AF65-F5344CB8AC3E}">
        <p14:creationId xmlns:p14="http://schemas.microsoft.com/office/powerpoint/2010/main" val="367980965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10800000">
                                      <p:cBhvr>
                                        <p:cTn id="6" dur="10000" fill="hold"/>
                                        <p:tgtEl>
                                          <p:spTgt spid="36"/>
                                        </p:tgtEl>
                                        <p:attrNameLst>
                                          <p:attrName>r</p:attrName>
                                        </p:attrNameLst>
                                      </p:cBhvr>
                                    </p:animRot>
                                  </p:childTnLst>
                                </p:cTn>
                              </p:par>
                              <p:par>
                                <p:cTn id="7" presetID="8" presetClass="emph" presetSubtype="0" fill="hold" nodeType="withEffect">
                                  <p:stCondLst>
                                    <p:cond delay="0"/>
                                  </p:stCondLst>
                                  <p:childTnLst>
                                    <p:animRot by="10800000">
                                      <p:cBhvr>
                                        <p:cTn id="8" dur="8000" fill="hold"/>
                                        <p:tgtEl>
                                          <p:spTgt spid="39"/>
                                        </p:tgtEl>
                                        <p:attrNameLst>
                                          <p:attrName>r</p:attrName>
                                        </p:attrNameLst>
                                      </p:cBhvr>
                                    </p:animRot>
                                  </p:childTnLst>
                                </p:cTn>
                              </p:par>
                              <p:par>
                                <p:cTn id="9" presetID="8" presetClass="emph" presetSubtype="0" fill="hold" nodeType="withEffect">
                                  <p:stCondLst>
                                    <p:cond delay="0"/>
                                  </p:stCondLst>
                                  <p:childTnLst>
                                    <p:animRot by="21600000">
                                      <p:cBhvr>
                                        <p:cTn id="10" dur="5000" fill="hold"/>
                                        <p:tgtEl>
                                          <p:spTgt spid="47"/>
                                        </p:tgtEl>
                                        <p:attrNameLst>
                                          <p:attrName>r</p:attrName>
                                        </p:attrNameLst>
                                      </p:cBhvr>
                                    </p:animRot>
                                  </p:childTnLst>
                                </p:cTn>
                              </p:par>
                              <p:par>
                                <p:cTn id="11" presetID="8" presetClass="emph" presetSubtype="0" fill="hold" nodeType="withEffect">
                                  <p:stCondLst>
                                    <p:cond delay="0"/>
                                  </p:stCondLst>
                                  <p:childTnLst>
                                    <p:animRot by="-21600000">
                                      <p:cBhvr>
                                        <p:cTn id="12" dur="5000" fill="hold"/>
                                        <p:tgtEl>
                                          <p:spTgt spid="44"/>
                                        </p:tgtEl>
                                        <p:attrNameLst>
                                          <p:attrName>r</p:attrName>
                                        </p:attrNameLst>
                                      </p:cBhvr>
                                    </p:animRot>
                                  </p:childTnLst>
                                </p:cTn>
                              </p:par>
                              <p:par>
                                <p:cTn id="13" presetID="8" presetClass="emph" presetSubtype="0" repeatCount="2000" fill="hold" nodeType="withEffect">
                                  <p:stCondLst>
                                    <p:cond delay="0"/>
                                  </p:stCondLst>
                                  <p:childTnLst>
                                    <p:animRot by="21600000">
                                      <p:cBhvr>
                                        <p:cTn id="14" dur="2500" fill="hold"/>
                                        <p:tgtEl>
                                          <p:spTgt spid="50"/>
                                        </p:tgtEl>
                                        <p:attrNameLst>
                                          <p:attrName>r</p:attrName>
                                        </p:attrNameLst>
                                      </p:cBhvr>
                                    </p:animRot>
                                  </p:childTnLst>
                                </p:cTn>
                              </p:par>
                              <p:par>
                                <p:cTn id="15" presetID="0" presetClass="path" presetSubtype="0" fill="hold" grpId="0" nodeType="withEffect">
                                  <p:stCondLst>
                                    <p:cond delay="0"/>
                                  </p:stCondLst>
                                  <p:childTnLst>
                                    <p:animMotion origin="layout" path="M 3.125E-6 -0.00047 L 3.125E-6 0.00023 C 0.00338 -0.00533 -0.04297 0.04398 0.00963 -0.01505 C 0.10091 -0.1294 0.43854 -0.64491 0.54713 -0.68334 L 0.64739 -0.32269 C 0.48346 -0.27685 0.32968 -0.17732 0.16588 -0.13148 C 0.01484 -0.3331 0.03372 -0.35857 -0.11719 -0.55996 " pathEditMode="relative" rAng="0" ptsTypes="AAAAAAA">
                                      <p:cBhvr>
                                        <p:cTn id="16" dur="10000" fill="hold"/>
                                        <p:tgtEl>
                                          <p:spTgt spid="53"/>
                                        </p:tgtEl>
                                        <p:attrNameLst>
                                          <p:attrName>ppt_x</p:attrName>
                                          <p:attrName>ppt_y</p:attrName>
                                        </p:attrNameLst>
                                      </p:cBhvr>
                                      <p:rCtr x="26510" y="-33426"/>
                                    </p:animMotion>
                                  </p:childTnLst>
                                </p:cTn>
                              </p:par>
                              <p:par>
                                <p:cTn id="17" presetID="0" presetClass="path" presetSubtype="0" fill="hold" grpId="0" nodeType="withEffect">
                                  <p:stCondLst>
                                    <p:cond delay="3300"/>
                                  </p:stCondLst>
                                  <p:childTnLst>
                                    <p:animMotion origin="layout" path="M 0.00039 -0.00092 L 0.00039 -0.00069 C 0.00312 -0.00602 -0.04271 0.04352 0.00989 -0.01551 C 0.10065 -0.12986 0.00273 -0.83264 0.11106 -0.87083 L 0.82252 -0.49004 C 0.77057 -0.28078 0.77708 -0.09213 0.72539 0.1176 C 0.72187 0.11135 -0.03829 -0.09375 -0.18907 -0.2956 " pathEditMode="relative" rAng="0" ptsTypes="AAAAAAA">
                                      <p:cBhvr>
                                        <p:cTn id="18" dur="7000" fill="hold"/>
                                        <p:tgtEl>
                                          <p:spTgt spid="54"/>
                                        </p:tgtEl>
                                        <p:attrNameLst>
                                          <p:attrName>ppt_x</p:attrName>
                                          <p:attrName>ppt_y</p:attrName>
                                        </p:attrNameLst>
                                      </p:cBhvr>
                                      <p:rCtr x="31628" y="-37569"/>
                                    </p:animMotion>
                                  </p:childTnLst>
                                </p:cTn>
                              </p:par>
                              <p:par>
                                <p:cTn id="19" presetID="0" presetClass="path" presetSubtype="0" fill="hold" grpId="0" nodeType="withEffect">
                                  <p:stCondLst>
                                    <p:cond delay="2100"/>
                                  </p:stCondLst>
                                  <p:childTnLst>
                                    <p:animMotion origin="layout" path="M -0.00026 -0.00023 L -0.00026 1.11111E-6 C 0.00247 -0.00556 -0.04362 0.04421 0.00911 -0.01482 C 0.1 -0.12917 -0.47591 -0.61505 -0.42747 -0.74445 C -0.1901 -0.61875 0.32201 -0.60394 0.55964 -0.47685 C 0.50729 -0.26783 0.26302 0.00787 0.21159 0.21898 C 0.20755 0.21204 -0.03893 -0.09329 -0.18971 -0.29445 " pathEditMode="relative" rAng="0" ptsTypes="AAAAAAA">
                                      <p:cBhvr>
                                        <p:cTn id="20" dur="8000" fill="hold"/>
                                        <p:tgtEl>
                                          <p:spTgt spid="55"/>
                                        </p:tgtEl>
                                        <p:attrNameLst>
                                          <p:attrName>ppt_x</p:attrName>
                                          <p:attrName>ppt_y</p:attrName>
                                        </p:attrNameLst>
                                      </p:cBhvr>
                                      <p:rCtr x="6484" y="-26250"/>
                                    </p:animMotion>
                                  </p:childTnLst>
                                </p:cTn>
                              </p:par>
                              <p:par>
                                <p:cTn id="21" presetID="0" presetClass="path" presetSubtype="0" fill="hold" grpId="0" nodeType="withEffect">
                                  <p:stCondLst>
                                    <p:cond delay="0"/>
                                  </p:stCondLst>
                                  <p:childTnLst>
                                    <p:animMotion origin="layout" path="M 0.62604 0.35486 C 0.62604 0.35486 0.49753 0.20139 0.44388 0.0787 C 0.39024 -0.04352 0.36146 -0.38403 0.3043 -0.37986 C 0.20196 -0.33982 0.26211 0.00741 0.21068 0.21898 C 0.20664 0.21042 -0.03945 -0.09491 -0.18971 -0.29491 " pathEditMode="relative" rAng="0" ptsTypes="AAAAA">
                                      <p:cBhvr>
                                        <p:cTn id="22" dur="5000" fill="hold"/>
                                        <p:tgtEl>
                                          <p:spTgt spid="56"/>
                                        </p:tgtEl>
                                        <p:attrNameLst>
                                          <p:attrName>ppt_x</p:attrName>
                                          <p:attrName>ppt_y</p:attrName>
                                        </p:attrNameLst>
                                      </p:cBhvr>
                                      <p:rCtr x="-40781" y="-36736"/>
                                    </p:animMotion>
                                  </p:childTnLst>
                                </p:cTn>
                              </p:par>
                              <p:par>
                                <p:cTn id="23" presetID="0" presetClass="path" presetSubtype="0" fill="hold" grpId="0" nodeType="withEffect">
                                  <p:stCondLst>
                                    <p:cond delay="2900"/>
                                  </p:stCondLst>
                                  <p:childTnLst>
                                    <p:animMotion origin="layout" path="M -0.00013 -0.00093 L -0.00013 -0.00023 C 0.00352 -0.00579 -0.04284 0.04375 0.00963 -0.01528 C 0.10091 -0.12986 0.11367 -0.50741 0.22187 -0.5463 L 0.60573 -0.3007 C 0.47344 -0.11482 0.13802 0.24537 0.00573 0.43148 C -0.07565 0.20555 0.0444 -0.05556 -0.10625 -0.25602 " pathEditMode="relative" rAng="0" ptsTypes="AAAAAAA">
                                      <p:cBhvr>
                                        <p:cTn id="24" dur="5000" fill="hold"/>
                                        <p:tgtEl>
                                          <p:spTgt spid="57"/>
                                        </p:tgtEl>
                                        <p:attrNameLst>
                                          <p:attrName>ppt_x</p:attrName>
                                          <p:attrName>ppt_y</p:attrName>
                                        </p:attrNameLst>
                                      </p:cBhvr>
                                      <p:rCtr x="24987" y="-5648"/>
                                    </p:animMotion>
                                  </p:childTnLst>
                                </p:cTn>
                              </p:par>
                              <p:par>
                                <p:cTn id="25" presetID="0" presetClass="path" presetSubtype="0" fill="hold" grpId="0" nodeType="withEffect">
                                  <p:stCondLst>
                                    <p:cond delay="0"/>
                                  </p:stCondLst>
                                  <p:childTnLst>
                                    <p:animMotion origin="layout" path="M 0.00039 -0.00023 L 0.00039 0.00023 C 0.00351 -0.00532 -0.04271 0.04421 0.00989 -0.01504 C 0.10104 -0.12916 0.4388 -0.64444 0.54726 -0.68333 L 0.66094 -0.24838 L 0.26406 0.30926 L -0.18906 -0.29467 " pathEditMode="relative" rAng="0" ptsTypes="AAAAAAA">
                                      <p:cBhvr>
                                        <p:cTn id="26" dur="5000" fill="hold"/>
                                        <p:tgtEl>
                                          <p:spTgt spid="58"/>
                                        </p:tgtEl>
                                        <p:attrNameLst>
                                          <p:attrName>ppt_x</p:attrName>
                                          <p:attrName>ppt_y</p:attrName>
                                        </p:attrNameLst>
                                      </p:cBhvr>
                                      <p:rCtr x="23555" y="-18681"/>
                                    </p:animMotion>
                                  </p:childTnLst>
                                </p:cTn>
                              </p:par>
                              <p:par>
                                <p:cTn id="27" presetID="0" presetClass="path" presetSubtype="0" fill="hold" grpId="0" nodeType="withEffect">
                                  <p:stCondLst>
                                    <p:cond delay="3700"/>
                                  </p:stCondLst>
                                  <p:childTnLst>
                                    <p:animMotion origin="layout" path="M -0.0043 -0.0081 L -0.0043 -0.00787 L -0.24479 -0.64514 L -0.79232 -0.425 L -0.66992 0.34745 L -0.33164 -0.33403 L -0.01263 -0.19005 L 0.12774 0.35185 L 0.20638 0.17616 " pathEditMode="relative" rAng="0" ptsTypes="AAAAAAAAA">
                                      <p:cBhvr>
                                        <p:cTn id="28" dur="5000" fill="hold"/>
                                        <p:tgtEl>
                                          <p:spTgt spid="59"/>
                                        </p:tgtEl>
                                        <p:attrNameLst>
                                          <p:attrName>ppt_x</p:attrName>
                                          <p:attrName>ppt_y</p:attrName>
                                        </p:attrNameLst>
                                      </p:cBhvr>
                                      <p:rCtr x="-28867" y="-13866"/>
                                    </p:animMotion>
                                  </p:childTnLst>
                                </p:cTn>
                              </p:par>
                              <p:par>
                                <p:cTn id="29" presetID="0" presetClass="path" presetSubtype="0" fill="hold" grpId="0" nodeType="withEffect">
                                  <p:stCondLst>
                                    <p:cond delay="0"/>
                                  </p:stCondLst>
                                  <p:childTnLst>
                                    <p:animMotion origin="layout" path="M -0.00026 -0.0007 L -0.00026 -0.00046 L -0.24062 -0.63704 L -0.78789 -0.41783 C -0.78164 -0.18056 -0.77539 0.05625 -0.76901 0.29329 L -0.39388 -0.47014 L -0.00833 -0.18195 L -0.08815 0.45092 C -0.06184 0.39236 0.09271 0.09861 0.11914 0.03958 " pathEditMode="relative" rAng="0" ptsTypes="AAAAAAAAA">
                                      <p:cBhvr>
                                        <p:cTn id="30" dur="5000" fill="hold"/>
                                        <p:tgtEl>
                                          <p:spTgt spid="60"/>
                                        </p:tgtEl>
                                        <p:attrNameLst>
                                          <p:attrName>ppt_x</p:attrName>
                                          <p:attrName>ppt_y</p:attrName>
                                        </p:attrNameLst>
                                      </p:cBhvr>
                                      <p:rCtr x="-33411" y="-9236"/>
                                    </p:animMotion>
                                  </p:childTnLst>
                                </p:cTn>
                              </p:par>
                              <p:par>
                                <p:cTn id="31" presetID="0" presetClass="path" presetSubtype="0" fill="hold" grpId="0" nodeType="withEffect">
                                  <p:stCondLst>
                                    <p:cond delay="1000"/>
                                  </p:stCondLst>
                                  <p:childTnLst>
                                    <p:animMotion origin="layout" path="M -0.00013 -0.0007 L -0.00013 -0.00047 L -0.46485 -0.71112 L -0.9056 -0.62107 L -0.87279 0.27893 L -0.32722 -0.32663 L 0.09244 -0.46343 C 0.10573 -0.18959 -0.01237 -0.08172 -0.1168 0.28402 C -0.09076 0.22476 0.07382 0.24074 0.10039 0.18194 " pathEditMode="relative" rAng="0" ptsTypes="AAAAAAAAA">
                                      <p:cBhvr>
                                        <p:cTn id="32" dur="5000" fill="hold"/>
                                        <p:tgtEl>
                                          <p:spTgt spid="61"/>
                                        </p:tgtEl>
                                        <p:attrNameLst>
                                          <p:attrName>ppt_x</p:attrName>
                                          <p:attrName>ppt_y</p:attrName>
                                        </p:attrNameLst>
                                      </p:cBhvr>
                                      <p:rCtr x="-40247" y="-21296"/>
                                    </p:animMotion>
                                  </p:childTnLst>
                                </p:cTn>
                              </p:par>
                              <p:par>
                                <p:cTn id="33" presetID="0" presetClass="path" presetSubtype="0" fill="hold" grpId="0" nodeType="withEffect">
                                  <p:stCondLst>
                                    <p:cond delay="0"/>
                                  </p:stCondLst>
                                  <p:childTnLst>
                                    <p:animMotion origin="layout" path="M -0.00013 -0.00047 L -0.00013 -0.00023 L -0.26367 -0.75949 L -0.81185 -0.17871 L -0.65429 0.23287 L -0.35494 -0.39514 L -0.00859 -0.18287 C 0.02995 -0.37107 0.07227 -0.5706 0.11081 -0.7588 C 0.13685 -0.81597 0.13555 0.29004 0.16146 0.23148 " pathEditMode="relative" rAng="0" ptsTypes="AAAAAAAAA">
                                      <p:cBhvr>
                                        <p:cTn id="34" dur="5000" fill="hold"/>
                                        <p:tgtEl>
                                          <p:spTgt spid="62"/>
                                        </p:tgtEl>
                                        <p:attrNameLst>
                                          <p:attrName>ppt_x</p:attrName>
                                          <p:attrName>ppt_y</p:attrName>
                                        </p:attrNameLst>
                                      </p:cBhvr>
                                      <p:rCtr x="-32513" y="-26343"/>
                                    </p:animMotion>
                                  </p:childTnLst>
                                </p:cTn>
                              </p:par>
                              <p:par>
                                <p:cTn id="35" presetID="0" presetClass="path" presetSubtype="0" fill="hold" grpId="0" nodeType="withEffect">
                                  <p:stCondLst>
                                    <p:cond delay="2100"/>
                                  </p:stCondLst>
                                  <p:childTnLst>
                                    <p:animMotion origin="layout" path="M -0.00429 -0.0081 L -0.00429 -0.00787 L -0.24479 -0.64514 L -0.79232 -0.425 L -0.66992 0.34746 L -0.33164 -0.33402 L -0.01263 -0.19004 L 0.12774 0.35185 L 0.20638 0.17616 " pathEditMode="relative" rAng="0" ptsTypes="AAAAAAAAA">
                                      <p:cBhvr>
                                        <p:cTn id="36" dur="5000" fill="hold"/>
                                        <p:tgtEl>
                                          <p:spTgt spid="63"/>
                                        </p:tgtEl>
                                        <p:attrNameLst>
                                          <p:attrName>ppt_x</p:attrName>
                                          <p:attrName>ppt_y</p:attrName>
                                        </p:attrNameLst>
                                      </p:cBhvr>
                                      <p:rCtr x="-28867" y="-13866"/>
                                    </p:animMotion>
                                  </p:childTnLst>
                                </p:cTn>
                              </p:par>
                              <p:par>
                                <p:cTn id="37" presetID="0" presetClass="path" presetSubtype="0" fill="hold" grpId="0" nodeType="withEffect">
                                  <p:stCondLst>
                                    <p:cond delay="0"/>
                                  </p:stCondLst>
                                  <p:childTnLst>
                                    <p:animMotion origin="layout" path="M -0.00013 1.11111E-6 L -0.00013 0.00023 L -0.24063 -0.63704 L -0.7879 -0.41736 L -0.66537 0.35555 L -0.32722 -0.32616 L -0.00834 -0.18195 L -0.13217 0.1331 C -0.10612 0.075 0.10013 -0.15556 0.1263 -0.21412 " pathEditMode="relative" rAng="0" ptsTypes="AAAAAAAAA">
                                      <p:cBhvr>
                                        <p:cTn id="38" dur="5000" fill="hold"/>
                                        <p:tgtEl>
                                          <p:spTgt spid="64"/>
                                        </p:tgtEl>
                                        <p:attrNameLst>
                                          <p:attrName>ppt_x</p:attrName>
                                          <p:attrName>ppt_y</p:attrName>
                                        </p:attrNameLst>
                                      </p:cBhvr>
                                      <p:rCtr x="-33073" y="-14074"/>
                                    </p:animMotion>
                                  </p:childTnLst>
                                </p:cTn>
                              </p:par>
                              <p:par>
                                <p:cTn id="39" presetID="0" presetClass="path" presetSubtype="0" fill="hold" grpId="0" nodeType="withEffect">
                                  <p:stCondLst>
                                    <p:cond delay="4800"/>
                                  </p:stCondLst>
                                  <p:childTnLst>
                                    <p:animMotion origin="layout" path="M 3.125E-6 -2.22222E-6 L 3.125E-6 0.00023 L -0.24076 -0.63703 L -0.78802 -0.41713 L -0.6655 0.35556 L -0.32748 -0.32592 L -0.00834 -0.18194 L 0.1319 0.35996 C 0.15807 0.30139 0.125 -0.50648 0.15117 -0.56504 " pathEditMode="relative" rAng="0" ptsTypes="AAAAAAAAA">
                                      <p:cBhvr>
                                        <p:cTn id="40" dur="5000" fill="hold"/>
                                        <p:tgtEl>
                                          <p:spTgt spid="65"/>
                                        </p:tgtEl>
                                        <p:attrNameLst>
                                          <p:attrName>ppt_x</p:attrName>
                                          <p:attrName>ppt_y</p:attrName>
                                        </p:attrNameLst>
                                      </p:cBhvr>
                                      <p:rCtr x="-31849" y="-13866"/>
                                    </p:animMotion>
                                  </p:childTnLst>
                                </p:cTn>
                              </p:par>
                              <p:par>
                                <p:cTn id="41" presetID="2" presetClass="entr" presetSubtype="6" decel="54000" fill="hold" nodeType="withEffect">
                                  <p:stCondLst>
                                    <p:cond delay="1500"/>
                                  </p:stCondLst>
                                  <p:childTnLst>
                                    <p:set>
                                      <p:cBhvr>
                                        <p:cTn id="42" dur="1" fill="hold">
                                          <p:stCondLst>
                                            <p:cond delay="0"/>
                                          </p:stCondLst>
                                        </p:cTn>
                                        <p:tgtEl>
                                          <p:spTgt spid="66"/>
                                        </p:tgtEl>
                                        <p:attrNameLst>
                                          <p:attrName>style.visibility</p:attrName>
                                        </p:attrNameLst>
                                      </p:cBhvr>
                                      <p:to>
                                        <p:strVal val="visible"/>
                                      </p:to>
                                    </p:set>
                                    <p:anim calcmode="lin" valueType="num">
                                      <p:cBhvr additive="base">
                                        <p:cTn id="43" dur="1750" fill="hold"/>
                                        <p:tgtEl>
                                          <p:spTgt spid="66"/>
                                        </p:tgtEl>
                                        <p:attrNameLst>
                                          <p:attrName>ppt_x</p:attrName>
                                        </p:attrNameLst>
                                      </p:cBhvr>
                                      <p:tavLst>
                                        <p:tav tm="0">
                                          <p:val>
                                            <p:strVal val="1+#ppt_w/2"/>
                                          </p:val>
                                        </p:tav>
                                        <p:tav tm="100000">
                                          <p:val>
                                            <p:strVal val="#ppt_x"/>
                                          </p:val>
                                        </p:tav>
                                      </p:tavLst>
                                    </p:anim>
                                    <p:anim calcmode="lin" valueType="num">
                                      <p:cBhvr additive="base">
                                        <p:cTn id="44" dur="1750" fill="hold"/>
                                        <p:tgtEl>
                                          <p:spTgt spid="66"/>
                                        </p:tgtEl>
                                        <p:attrNameLst>
                                          <p:attrName>ppt_y</p:attrName>
                                        </p:attrNameLst>
                                      </p:cBhvr>
                                      <p:tavLst>
                                        <p:tav tm="0">
                                          <p:val>
                                            <p:strVal val="1+#ppt_h/2"/>
                                          </p:val>
                                        </p:tav>
                                        <p:tav tm="100000">
                                          <p:val>
                                            <p:strVal val="#ppt_y"/>
                                          </p:val>
                                        </p:tav>
                                      </p:tavLst>
                                    </p:anim>
                                  </p:childTnLst>
                                </p:cTn>
                              </p:par>
                              <p:par>
                                <p:cTn id="45" presetID="8" presetClass="emph" presetSubtype="0" fill="hold" nodeType="withEffect">
                                  <p:stCondLst>
                                    <p:cond delay="1500"/>
                                  </p:stCondLst>
                                  <p:childTnLst>
                                    <p:animRot by="21600000">
                                      <p:cBhvr>
                                        <p:cTn id="46" dur="1750" fill="hold"/>
                                        <p:tgtEl>
                                          <p:spTgt spid="66"/>
                                        </p:tgtEl>
                                        <p:attrNameLst>
                                          <p:attrName>r</p:attrName>
                                        </p:attrNameLst>
                                      </p:cBhvr>
                                    </p:animRot>
                                  </p:childTnLst>
                                </p:cTn>
                              </p:par>
                              <p:par>
                                <p:cTn id="47" presetID="2" presetClass="entr" presetSubtype="12" decel="54000" fill="hold" nodeType="withEffect">
                                  <p:stCondLst>
                                    <p:cond delay="500"/>
                                  </p:stCondLst>
                                  <p:childTnLst>
                                    <p:set>
                                      <p:cBhvr>
                                        <p:cTn id="48" dur="1" fill="hold">
                                          <p:stCondLst>
                                            <p:cond delay="0"/>
                                          </p:stCondLst>
                                        </p:cTn>
                                        <p:tgtEl>
                                          <p:spTgt spid="70"/>
                                        </p:tgtEl>
                                        <p:attrNameLst>
                                          <p:attrName>style.visibility</p:attrName>
                                        </p:attrNameLst>
                                      </p:cBhvr>
                                      <p:to>
                                        <p:strVal val="visible"/>
                                      </p:to>
                                    </p:set>
                                    <p:anim calcmode="lin" valueType="num">
                                      <p:cBhvr additive="base">
                                        <p:cTn id="49" dur="1750" fill="hold"/>
                                        <p:tgtEl>
                                          <p:spTgt spid="70"/>
                                        </p:tgtEl>
                                        <p:attrNameLst>
                                          <p:attrName>ppt_x</p:attrName>
                                        </p:attrNameLst>
                                      </p:cBhvr>
                                      <p:tavLst>
                                        <p:tav tm="0">
                                          <p:val>
                                            <p:strVal val="0-#ppt_w/2"/>
                                          </p:val>
                                        </p:tav>
                                        <p:tav tm="100000">
                                          <p:val>
                                            <p:strVal val="#ppt_x"/>
                                          </p:val>
                                        </p:tav>
                                      </p:tavLst>
                                    </p:anim>
                                    <p:anim calcmode="lin" valueType="num">
                                      <p:cBhvr additive="base">
                                        <p:cTn id="50" dur="1750" fill="hold"/>
                                        <p:tgtEl>
                                          <p:spTgt spid="70"/>
                                        </p:tgtEl>
                                        <p:attrNameLst>
                                          <p:attrName>ppt_y</p:attrName>
                                        </p:attrNameLst>
                                      </p:cBhvr>
                                      <p:tavLst>
                                        <p:tav tm="0">
                                          <p:val>
                                            <p:strVal val="1+#ppt_h/2"/>
                                          </p:val>
                                        </p:tav>
                                        <p:tav tm="100000">
                                          <p:val>
                                            <p:strVal val="#ppt_y"/>
                                          </p:val>
                                        </p:tav>
                                      </p:tavLst>
                                    </p:anim>
                                  </p:childTnLst>
                                </p:cTn>
                              </p:par>
                              <p:par>
                                <p:cTn id="51" presetID="8" presetClass="emph" presetSubtype="0" fill="hold" nodeType="withEffect">
                                  <p:stCondLst>
                                    <p:cond delay="500"/>
                                  </p:stCondLst>
                                  <p:childTnLst>
                                    <p:animRot by="21600000">
                                      <p:cBhvr>
                                        <p:cTn id="52" dur="1750" fill="hold"/>
                                        <p:tgtEl>
                                          <p:spTgt spid="70"/>
                                        </p:tgtEl>
                                        <p:attrNameLst>
                                          <p:attrName>r</p:attrName>
                                        </p:attrNameLst>
                                      </p:cBhvr>
                                    </p:animRot>
                                  </p:childTnLst>
                                </p:cTn>
                              </p:par>
                              <p:par>
                                <p:cTn id="53" presetID="23" presetClass="entr" presetSubtype="16" fill="hold" grpId="0" nodeType="withEffect">
                                  <p:stCondLst>
                                    <p:cond delay="0"/>
                                  </p:stCondLst>
                                  <p:iterate type="lt">
                                    <p:tmPct val="10000"/>
                                  </p:iterate>
                                  <p:childTnLst>
                                    <p:set>
                                      <p:cBhvr>
                                        <p:cTn id="54" dur="1" fill="hold">
                                          <p:stCondLst>
                                            <p:cond delay="0"/>
                                          </p:stCondLst>
                                        </p:cTn>
                                        <p:tgtEl>
                                          <p:spTgt spid="80"/>
                                        </p:tgtEl>
                                        <p:attrNameLst>
                                          <p:attrName>style.visibility</p:attrName>
                                        </p:attrNameLst>
                                      </p:cBhvr>
                                      <p:to>
                                        <p:strVal val="visible"/>
                                      </p:to>
                                    </p:set>
                                    <p:anim calcmode="lin" valueType="num">
                                      <p:cBhvr>
                                        <p:cTn id="55" dur="1000" fill="hold"/>
                                        <p:tgtEl>
                                          <p:spTgt spid="80"/>
                                        </p:tgtEl>
                                        <p:attrNameLst>
                                          <p:attrName>ppt_w</p:attrName>
                                        </p:attrNameLst>
                                      </p:cBhvr>
                                      <p:tavLst>
                                        <p:tav tm="0">
                                          <p:val>
                                            <p:fltVal val="0"/>
                                          </p:val>
                                        </p:tav>
                                        <p:tav tm="100000">
                                          <p:val>
                                            <p:strVal val="#ppt_w"/>
                                          </p:val>
                                        </p:tav>
                                      </p:tavLst>
                                    </p:anim>
                                    <p:anim calcmode="lin" valueType="num">
                                      <p:cBhvr>
                                        <p:cTn id="56" dur="1000" fill="hold"/>
                                        <p:tgtEl>
                                          <p:spTgt spid="80"/>
                                        </p:tgtEl>
                                        <p:attrNameLst>
                                          <p:attrName>ppt_h</p:attrName>
                                        </p:attrNameLst>
                                      </p:cBhvr>
                                      <p:tavLst>
                                        <p:tav tm="0">
                                          <p:val>
                                            <p:fltVal val="0"/>
                                          </p:val>
                                        </p:tav>
                                        <p:tav tm="100000">
                                          <p:val>
                                            <p:strVal val="#ppt_h"/>
                                          </p:val>
                                        </p:tav>
                                      </p:tavLst>
                                    </p:anim>
                                  </p:childTnLst>
                                </p:cTn>
                              </p:par>
                              <p:par>
                                <p:cTn id="57" presetID="12" presetClass="entr" presetSubtype="1" fill="hold" nodeType="withEffect">
                                  <p:stCondLst>
                                    <p:cond delay="2750"/>
                                  </p:stCondLst>
                                  <p:childTnLst>
                                    <p:set>
                                      <p:cBhvr>
                                        <p:cTn id="58" dur="1" fill="hold">
                                          <p:stCondLst>
                                            <p:cond delay="0"/>
                                          </p:stCondLst>
                                        </p:cTn>
                                        <p:tgtEl>
                                          <p:spTgt spid="81"/>
                                        </p:tgtEl>
                                        <p:attrNameLst>
                                          <p:attrName>style.visibility</p:attrName>
                                        </p:attrNameLst>
                                      </p:cBhvr>
                                      <p:to>
                                        <p:strVal val="visible"/>
                                      </p:to>
                                    </p:set>
                                    <p:anim calcmode="lin" valueType="num">
                                      <p:cBhvr additive="base">
                                        <p:cTn id="59" dur="500"/>
                                        <p:tgtEl>
                                          <p:spTgt spid="81"/>
                                        </p:tgtEl>
                                        <p:attrNameLst>
                                          <p:attrName>ppt_y</p:attrName>
                                        </p:attrNameLst>
                                      </p:cBhvr>
                                      <p:tavLst>
                                        <p:tav tm="0">
                                          <p:val>
                                            <p:strVal val="#ppt_y-#ppt_h*1.125000"/>
                                          </p:val>
                                        </p:tav>
                                        <p:tav tm="100000">
                                          <p:val>
                                            <p:strVal val="#ppt_y"/>
                                          </p:val>
                                        </p:tav>
                                      </p:tavLst>
                                    </p:anim>
                                    <p:animEffect transition="in" filter="wipe(down)">
                                      <p:cBhvr>
                                        <p:cTn id="60" dur="500"/>
                                        <p:tgtEl>
                                          <p:spTgt spid="81"/>
                                        </p:tgtEl>
                                      </p:cBhvr>
                                    </p:animEffect>
                                  </p:childTnLst>
                                </p:cTn>
                              </p:par>
                              <p:par>
                                <p:cTn id="61" presetID="8" presetClass="emph" presetSubtype="0" fill="hold" nodeType="withEffect">
                                  <p:stCondLst>
                                    <p:cond delay="0"/>
                                  </p:stCondLst>
                                  <p:childTnLst>
                                    <p:animRot by="10800000">
                                      <p:cBhvr>
                                        <p:cTn id="62" dur="5000" fill="hold"/>
                                        <p:tgtEl>
                                          <p:spTgt spid="86"/>
                                        </p:tgtEl>
                                        <p:attrNameLst>
                                          <p:attrName>r</p:attrName>
                                        </p:attrNameLst>
                                      </p:cBhvr>
                                    </p:animRot>
                                  </p:childTnLst>
                                </p:cTn>
                              </p:par>
                              <p:par>
                                <p:cTn id="63" presetID="1" presetClass="mediacall" presetSubtype="0" fill="hold" nodeType="withEffect">
                                  <p:stCondLst>
                                    <p:cond delay="0"/>
                                  </p:stCondLst>
                                  <p:childTnLst>
                                    <p:cmd type="call" cmd="playFrom(0)">
                                      <p:cBhvr>
                                        <p:cTn id="64" dur="1" fill="hold"/>
                                        <p:tgtEl>
                                          <p:spTgt spid="8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65" repeatCount="indefinite" fill="hold" display="0">
                  <p:stCondLst>
                    <p:cond delay="indefinite"/>
                  </p:stCondLst>
                  <p:endCondLst>
                    <p:cond evt="onStopAudio" delay="0">
                      <p:tgtEl>
                        <p:sldTgt/>
                      </p:tgtEl>
                    </p:cond>
                  </p:endCondLst>
                </p:cTn>
                <p:tgtEl>
                  <p:spTgt spid="88"/>
                </p:tgtEl>
              </p:cMediaNode>
            </p:audio>
          </p:childTnLst>
        </p:cTn>
      </p:par>
    </p:tnLst>
    <p:bldLst>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8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472305" y="706612"/>
            <a:ext cx="5452852" cy="5452852"/>
            <a:chOff x="2123172" y="3429000"/>
            <a:chExt cx="7945656" cy="7945656"/>
          </a:xfrm>
        </p:grpSpPr>
        <p:pic>
          <p:nvPicPr>
            <p:cNvPr id="3" name="图片 2"/>
            <p:cNvPicPr>
              <a:picLocks noChangeAspect="1"/>
            </p:cNvPicPr>
            <p:nvPr/>
          </p:nvPicPr>
          <p:blipFill>
            <a:blip r:embed="rId3"/>
            <a:stretch>
              <a:fillRect/>
            </a:stretch>
          </p:blipFill>
          <p:spPr>
            <a:xfrm>
              <a:off x="2529114" y="3839027"/>
              <a:ext cx="7398669" cy="7070568"/>
            </a:xfrm>
            <a:prstGeom prst="rect">
              <a:avLst/>
            </a:prstGeom>
          </p:spPr>
        </p:pic>
        <p:sp>
          <p:nvSpPr>
            <p:cNvPr id="4" name="椭圆 3"/>
            <p:cNvSpPr/>
            <p:nvPr/>
          </p:nvSpPr>
          <p:spPr>
            <a:xfrm>
              <a:off x="2123172" y="3429000"/>
              <a:ext cx="7945656" cy="794565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2914238" y="247238"/>
            <a:ext cx="6363524" cy="6363524"/>
            <a:chOff x="7189663" y="-274890"/>
            <a:chExt cx="5046198" cy="5046198"/>
          </a:xfrm>
        </p:grpSpPr>
        <p:pic>
          <p:nvPicPr>
            <p:cNvPr id="6" name="图片 5"/>
            <p:cNvPicPr>
              <a:picLocks noChangeAspect="1"/>
            </p:cNvPicPr>
            <p:nvPr/>
          </p:nvPicPr>
          <p:blipFill>
            <a:blip r:embed="rId4"/>
            <a:stretch>
              <a:fillRect/>
            </a:stretch>
          </p:blipFill>
          <p:spPr>
            <a:xfrm>
              <a:off x="7725690" y="190214"/>
              <a:ext cx="4015437" cy="4057943"/>
            </a:xfrm>
            <a:prstGeom prst="rect">
              <a:avLst/>
            </a:prstGeom>
          </p:spPr>
        </p:pic>
        <p:sp>
          <p:nvSpPr>
            <p:cNvPr id="7" name="椭圆 6"/>
            <p:cNvSpPr/>
            <p:nvPr/>
          </p:nvSpPr>
          <p:spPr>
            <a:xfrm>
              <a:off x="7189663" y="-274890"/>
              <a:ext cx="5046198" cy="504619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椭圆 7"/>
          <p:cNvSpPr/>
          <p:nvPr/>
        </p:nvSpPr>
        <p:spPr>
          <a:xfrm>
            <a:off x="3648160" y="981160"/>
            <a:ext cx="4895681" cy="4895681"/>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3928933" y="1261933"/>
            <a:ext cx="4334135" cy="4334135"/>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3650646" y="983646"/>
            <a:ext cx="4890709" cy="4890709"/>
            <a:chOff x="2529114" y="3842651"/>
            <a:chExt cx="7126526" cy="7126526"/>
          </a:xfrm>
        </p:grpSpPr>
        <p:sp>
          <p:nvSpPr>
            <p:cNvPr id="11" name="椭圆 10"/>
            <p:cNvSpPr/>
            <p:nvPr/>
          </p:nvSpPr>
          <p:spPr>
            <a:xfrm>
              <a:off x="2529114" y="3842651"/>
              <a:ext cx="7126526" cy="71265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3029518" y="5433440"/>
              <a:ext cx="116459" cy="11645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nvGrpSpPr>
        <p:grpSpPr>
          <a:xfrm rot="3903229">
            <a:off x="3650645" y="983646"/>
            <a:ext cx="4890709" cy="4890709"/>
            <a:chOff x="2529113" y="3842652"/>
            <a:chExt cx="7126526" cy="7126526"/>
          </a:xfrm>
        </p:grpSpPr>
        <p:sp>
          <p:nvSpPr>
            <p:cNvPr id="14" name="椭圆 13"/>
            <p:cNvSpPr/>
            <p:nvPr/>
          </p:nvSpPr>
          <p:spPr>
            <a:xfrm>
              <a:off x="2529113" y="3842652"/>
              <a:ext cx="7126526" cy="71265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3031707" y="5392612"/>
              <a:ext cx="147863" cy="1478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3928933" y="1255418"/>
            <a:ext cx="4334135" cy="4347164"/>
            <a:chOff x="2934621" y="4581156"/>
            <a:chExt cx="6315511" cy="6334496"/>
          </a:xfrm>
        </p:grpSpPr>
        <p:sp>
          <p:nvSpPr>
            <p:cNvPr id="17" name="椭圆 16"/>
            <p:cNvSpPr/>
            <p:nvPr/>
          </p:nvSpPr>
          <p:spPr>
            <a:xfrm>
              <a:off x="2934621" y="4600141"/>
              <a:ext cx="6315511" cy="6315511"/>
            </a:xfrm>
            <a:prstGeom prst="ellipse">
              <a:avLst/>
            </a:prstGeom>
            <a:noFill/>
            <a:ln w="317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5784057" y="4581156"/>
              <a:ext cx="73493" cy="7349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椭圆 18"/>
          <p:cNvSpPr/>
          <p:nvPr/>
        </p:nvSpPr>
        <p:spPr>
          <a:xfrm>
            <a:off x="6275259" y="3694181"/>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4424807" y="1760345"/>
            <a:ext cx="3342386" cy="3337310"/>
            <a:chOff x="233284" y="7361614"/>
            <a:chExt cx="3342386" cy="3337310"/>
          </a:xfrm>
        </p:grpSpPr>
        <p:sp>
          <p:nvSpPr>
            <p:cNvPr id="24" name="椭圆 23"/>
            <p:cNvSpPr/>
            <p:nvPr/>
          </p:nvSpPr>
          <p:spPr>
            <a:xfrm>
              <a:off x="238360" y="7361614"/>
              <a:ext cx="3337310" cy="3337310"/>
            </a:xfrm>
            <a:prstGeom prst="ellipse">
              <a:avLst/>
            </a:prstGeom>
            <a:solidFill>
              <a:srgbClr val="1021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1762878" y="8488376"/>
              <a:ext cx="1374093" cy="1374093"/>
            </a:xfrm>
            <a:prstGeom prst="ellipse">
              <a:avLst/>
            </a:prstGeom>
            <a:solidFill>
              <a:srgbClr val="00E0FE">
                <a:alpha val="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25"/>
            <p:cNvSpPr/>
            <p:nvPr/>
          </p:nvSpPr>
          <p:spPr>
            <a:xfrm>
              <a:off x="312417" y="7483226"/>
              <a:ext cx="2851132" cy="3012884"/>
            </a:xfrm>
            <a:custGeom>
              <a:avLst/>
              <a:gdLst>
                <a:gd name="connsiteX0" fmla="*/ 129610 w 537207"/>
                <a:gd name="connsiteY0" fmla="*/ 0 h 567684"/>
                <a:gd name="connsiteX1" fmla="*/ 91701 w 537207"/>
                <a:gd name="connsiteY1" fmla="*/ 45947 h 567684"/>
                <a:gd name="connsiteX2" fmla="*/ 38005 w 537207"/>
                <a:gd name="connsiteY2" fmla="*/ 221735 h 567684"/>
                <a:gd name="connsiteX3" fmla="*/ 352411 w 537207"/>
                <a:gd name="connsiteY3" fmla="*/ 536141 h 567684"/>
                <a:gd name="connsiteX4" fmla="*/ 528199 w 537207"/>
                <a:gd name="connsiteY4" fmla="*/ 482445 h 567684"/>
                <a:gd name="connsiteX5" fmla="*/ 537207 w 537207"/>
                <a:gd name="connsiteY5" fmla="*/ 475013 h 567684"/>
                <a:gd name="connsiteX6" fmla="*/ 536725 w 537207"/>
                <a:gd name="connsiteY6" fmla="*/ 475597 h 567684"/>
                <a:gd name="connsiteX7" fmla="*/ 314406 w 537207"/>
                <a:gd name="connsiteY7" fmla="*/ 567684 h 567684"/>
                <a:gd name="connsiteX8" fmla="*/ 0 w 537207"/>
                <a:gd name="connsiteY8" fmla="*/ 253278 h 567684"/>
                <a:gd name="connsiteX9" fmla="*/ 92087 w 537207"/>
                <a:gd name="connsiteY9" fmla="*/ 30959 h 567684"/>
                <a:gd name="connsiteX10" fmla="*/ 129610 w 537207"/>
                <a:gd name="connsiteY10" fmla="*/ 0 h 567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7207" h="567684">
                  <a:moveTo>
                    <a:pt x="129610" y="0"/>
                  </a:moveTo>
                  <a:lnTo>
                    <a:pt x="91701" y="45947"/>
                  </a:lnTo>
                  <a:cubicBezTo>
                    <a:pt x="57800" y="96127"/>
                    <a:pt x="38005" y="156619"/>
                    <a:pt x="38005" y="221735"/>
                  </a:cubicBezTo>
                  <a:cubicBezTo>
                    <a:pt x="38005" y="395377"/>
                    <a:pt x="178769" y="536141"/>
                    <a:pt x="352411" y="536141"/>
                  </a:cubicBezTo>
                  <a:cubicBezTo>
                    <a:pt x="417527" y="536141"/>
                    <a:pt x="478019" y="516346"/>
                    <a:pt x="528199" y="482445"/>
                  </a:cubicBezTo>
                  <a:lnTo>
                    <a:pt x="537207" y="475013"/>
                  </a:lnTo>
                  <a:lnTo>
                    <a:pt x="536725" y="475597"/>
                  </a:lnTo>
                  <a:cubicBezTo>
                    <a:pt x="479829" y="532493"/>
                    <a:pt x="401227" y="567684"/>
                    <a:pt x="314406" y="567684"/>
                  </a:cubicBezTo>
                  <a:cubicBezTo>
                    <a:pt x="140764" y="567684"/>
                    <a:pt x="0" y="426920"/>
                    <a:pt x="0" y="253278"/>
                  </a:cubicBezTo>
                  <a:cubicBezTo>
                    <a:pt x="0" y="166457"/>
                    <a:pt x="35191" y="87856"/>
                    <a:pt x="92087" y="30959"/>
                  </a:cubicBezTo>
                  <a:lnTo>
                    <a:pt x="129610" y="0"/>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2540905" y="8005711"/>
              <a:ext cx="516918" cy="516918"/>
            </a:xfrm>
            <a:prstGeom prst="ellipse">
              <a:avLst/>
            </a:prstGeom>
            <a:solidFill>
              <a:srgbClr val="00E0FE">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1658348" y="7776936"/>
              <a:ext cx="544877" cy="544877"/>
            </a:xfrm>
            <a:prstGeom prst="ellipse">
              <a:avLst/>
            </a:prstGeom>
            <a:solidFill>
              <a:srgbClr val="00E0FE">
                <a:alpha val="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a:off x="233284" y="7371614"/>
              <a:ext cx="2177138" cy="3317309"/>
            </a:xfrm>
            <a:custGeom>
              <a:avLst/>
              <a:gdLst>
                <a:gd name="connsiteX0" fmla="*/ 1423440 w 2177138"/>
                <a:gd name="connsiteY0" fmla="*/ 0 h 3317309"/>
                <a:gd name="connsiteX1" fmla="*/ 1282407 w 2177138"/>
                <a:gd name="connsiteY1" fmla="*/ 51619 h 3317309"/>
                <a:gd name="connsiteX2" fmla="*/ 263268 w 2177138"/>
                <a:gd name="connsiteY2" fmla="*/ 1589143 h 3317309"/>
                <a:gd name="connsiteX3" fmla="*/ 1931923 w 2177138"/>
                <a:gd name="connsiteY3" fmla="*/ 3257798 h 3317309"/>
                <a:gd name="connsiteX4" fmla="*/ 2102533 w 2177138"/>
                <a:gd name="connsiteY4" fmla="*/ 3249183 h 3317309"/>
                <a:gd name="connsiteX5" fmla="*/ 2177138 w 2177138"/>
                <a:gd name="connsiteY5" fmla="*/ 3237797 h 3317309"/>
                <a:gd name="connsiteX6" fmla="*/ 2164862 w 2177138"/>
                <a:gd name="connsiteY6" fmla="*/ 3242290 h 3317309"/>
                <a:gd name="connsiteX7" fmla="*/ 1668655 w 2177138"/>
                <a:gd name="connsiteY7" fmla="*/ 3317309 h 3317309"/>
                <a:gd name="connsiteX8" fmla="*/ 0 w 2177138"/>
                <a:gd name="connsiteY8" fmla="*/ 1648654 h 3317309"/>
                <a:gd name="connsiteX9" fmla="*/ 1332363 w 2177138"/>
                <a:gd name="connsiteY9" fmla="*/ 13900 h 3317309"/>
                <a:gd name="connsiteX10" fmla="*/ 1423440 w 2177138"/>
                <a:gd name="connsiteY10" fmla="*/ 0 h 3317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77138" h="3317309">
                  <a:moveTo>
                    <a:pt x="1423440" y="0"/>
                  </a:moveTo>
                  <a:lnTo>
                    <a:pt x="1282407" y="51619"/>
                  </a:lnTo>
                  <a:cubicBezTo>
                    <a:pt x="683502" y="304935"/>
                    <a:pt x="263268" y="897963"/>
                    <a:pt x="263268" y="1589143"/>
                  </a:cubicBezTo>
                  <a:cubicBezTo>
                    <a:pt x="263268" y="2510716"/>
                    <a:pt x="1010350" y="3257798"/>
                    <a:pt x="1931923" y="3257798"/>
                  </a:cubicBezTo>
                  <a:cubicBezTo>
                    <a:pt x="1989521" y="3257798"/>
                    <a:pt x="2046438" y="3254880"/>
                    <a:pt x="2102533" y="3249183"/>
                  </a:cubicBezTo>
                  <a:lnTo>
                    <a:pt x="2177138" y="3237797"/>
                  </a:lnTo>
                  <a:lnTo>
                    <a:pt x="2164862" y="3242290"/>
                  </a:lnTo>
                  <a:cubicBezTo>
                    <a:pt x="2008110" y="3291045"/>
                    <a:pt x="1841450" y="3317309"/>
                    <a:pt x="1668655" y="3317309"/>
                  </a:cubicBezTo>
                  <a:cubicBezTo>
                    <a:pt x="747082" y="3317309"/>
                    <a:pt x="0" y="2570227"/>
                    <a:pt x="0" y="1648654"/>
                  </a:cubicBezTo>
                  <a:cubicBezTo>
                    <a:pt x="0" y="842278"/>
                    <a:pt x="571985" y="169496"/>
                    <a:pt x="1332363" y="13900"/>
                  </a:cubicBezTo>
                  <a:lnTo>
                    <a:pt x="1423440" y="0"/>
                  </a:lnTo>
                  <a:close/>
                </a:path>
              </a:pathLst>
            </a:custGeom>
            <a:solidFill>
              <a:srgbClr val="00E0FE">
                <a:alpha val="1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矩形 29"/>
          <p:cNvSpPr/>
          <p:nvPr/>
        </p:nvSpPr>
        <p:spPr>
          <a:xfrm>
            <a:off x="4671224" y="2545584"/>
            <a:ext cx="2709523" cy="2246769"/>
          </a:xfrm>
          <a:prstGeom prst="rect">
            <a:avLst/>
          </a:prstGeom>
        </p:spPr>
        <p:txBody>
          <a:bodyPr wrap="none">
            <a:spAutoFit/>
          </a:bodyPr>
          <a:lstStyle/>
          <a:p>
            <a:pPr algn="ctr"/>
            <a:r>
              <a:rPr lang="en-US" altLang="zh-CN" sz="7200" dirty="0">
                <a:solidFill>
                  <a:schemeClr val="accent1"/>
                </a:solidFill>
                <a:latin typeface="Impact" panose="020B0806030902050204" pitchFamily="34" charset="0"/>
                <a:ea typeface="Kozuka Gothic Pr6N EL" panose="020B0200000000000000" pitchFamily="34" charset="-128"/>
              </a:rPr>
              <a:t>01</a:t>
            </a:r>
          </a:p>
          <a:p>
            <a:pPr algn="ctr"/>
            <a:r>
              <a:rPr lang="en-US" altLang="zh-CN" sz="3400" b="1" dirty="0" smtClean="0">
                <a:solidFill>
                  <a:schemeClr val="accent1"/>
                </a:solidFill>
                <a:latin typeface="Times New Roman" panose="02020603050405020304" pitchFamily="18" charset="0"/>
                <a:ea typeface="+mj-ea"/>
                <a:cs typeface="Times New Roman" panose="02020603050405020304" pitchFamily="18" charset="0"/>
              </a:rPr>
              <a:t>GIỚI THIỆU</a:t>
            </a:r>
          </a:p>
          <a:p>
            <a:pPr algn="ctr"/>
            <a:r>
              <a:rPr lang="en-US" altLang="zh-CN" sz="3400" b="1" dirty="0" smtClean="0">
                <a:solidFill>
                  <a:schemeClr val="accent1"/>
                </a:solidFill>
                <a:latin typeface="Times New Roman" panose="02020603050405020304" pitchFamily="18" charset="0"/>
                <a:ea typeface="+mj-ea"/>
                <a:cs typeface="Times New Roman" panose="02020603050405020304" pitchFamily="18" charset="0"/>
              </a:rPr>
              <a:t>CÔNG TY</a:t>
            </a:r>
            <a:endParaRPr lang="zh-CN" altLang="en-US" sz="3400" b="1" dirty="0">
              <a:solidFill>
                <a:schemeClr val="accent1"/>
              </a:solidFill>
              <a:latin typeface="Times New Roman" panose="02020603050405020304" pitchFamily="18" charset="0"/>
              <a:ea typeface="+mj-ea"/>
              <a:cs typeface="Times New Roman" panose="02020603050405020304" pitchFamily="18" charset="0"/>
            </a:endParaRPr>
          </a:p>
        </p:txBody>
      </p:sp>
    </p:spTree>
    <p:extLst>
      <p:ext uri="{BB962C8B-B14F-4D97-AF65-F5344CB8AC3E}">
        <p14:creationId xmlns:p14="http://schemas.microsoft.com/office/powerpoint/2010/main" val="102657704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animEffect transition="in" filter="fade">
                                      <p:cBhvr>
                                        <p:cTn id="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4346190" y="480367"/>
            <a:ext cx="3499614" cy="461665"/>
          </a:xfrm>
          <a:prstGeom prst="rect">
            <a:avLst/>
          </a:prstGeom>
          <a:noFill/>
        </p:spPr>
        <p:txBody>
          <a:bodyPr wrap="square" rtlCol="0">
            <a:spAutoFit/>
            <a:scene3d>
              <a:camera prst="orthographicFront"/>
              <a:lightRig rig="threePt" dir="t"/>
            </a:scene3d>
            <a:sp3d contourW="12700"/>
          </a:bodyPr>
          <a:lstStyle/>
          <a:p>
            <a:pPr algn="ctr"/>
            <a:r>
              <a:rPr lang="en-US" altLang="zh-CN" sz="2400" b="1" dirty="0" smtClean="0">
                <a:solidFill>
                  <a:schemeClr val="accent1"/>
                </a:solidFill>
                <a:latin typeface="Times New Roman" panose="02020603050405020304" pitchFamily="18" charset="0"/>
                <a:ea typeface="+mj-ea"/>
                <a:cs typeface="Times New Roman" panose="02020603050405020304" pitchFamily="18" charset="0"/>
              </a:rPr>
              <a:t>GIỚI THIỆU CÔNG TY</a:t>
            </a:r>
            <a:endParaRPr lang="zh-CN" altLang="en-US" sz="2400" b="1" dirty="0">
              <a:solidFill>
                <a:schemeClr val="accent1"/>
              </a:solidFill>
              <a:latin typeface="Times New Roman" panose="02020603050405020304" pitchFamily="18" charset="0"/>
              <a:ea typeface="+mj-ea"/>
              <a:cs typeface="Times New Roman" panose="02020603050405020304" pitchFamily="18" charset="0"/>
            </a:endParaRPr>
          </a:p>
        </p:txBody>
      </p:sp>
      <p:cxnSp>
        <p:nvCxnSpPr>
          <p:cNvPr id="13" name="直接连接符 12"/>
          <p:cNvCxnSpPr/>
          <p:nvPr/>
        </p:nvCxnSpPr>
        <p:spPr>
          <a:xfrm>
            <a:off x="0" y="711200"/>
            <a:ext cx="423626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7955726" y="711200"/>
            <a:ext cx="4236269" cy="0"/>
          </a:xfrm>
          <a:prstGeom prst="line">
            <a:avLst/>
          </a:prstGeom>
          <a:ln>
            <a:headEnd type="oval"/>
            <a:tailEnd type="none"/>
          </a:ln>
        </p:spPr>
        <p:style>
          <a:lnRef idx="1">
            <a:schemeClr val="accent1"/>
          </a:lnRef>
          <a:fillRef idx="0">
            <a:schemeClr val="accent1"/>
          </a:fillRef>
          <a:effectRef idx="0">
            <a:schemeClr val="accent1"/>
          </a:effectRef>
          <a:fontRef idx="minor">
            <a:schemeClr val="tx1"/>
          </a:fontRef>
        </p:style>
      </p:cxnSp>
      <p:pic>
        <p:nvPicPr>
          <p:cNvPr id="1026" name="Picture 2" descr="Káº¿t quáº£ hÃ¬nh áº£nh cho HÃA THá»"/>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25493" r="6800"/>
          <a:stretch/>
        </p:blipFill>
        <p:spPr bwMode="auto">
          <a:xfrm>
            <a:off x="1032966" y="1624795"/>
            <a:ext cx="5563978" cy="4504269"/>
          </a:xfrm>
          <a:prstGeom prst="rect">
            <a:avLst/>
          </a:prstGeom>
          <a:noFill/>
          <a:extLst>
            <a:ext uri="{909E8E84-426E-40DD-AFC4-6F175D3DCCD1}">
              <a14:hiddenFill xmlns:a14="http://schemas.microsoft.com/office/drawing/2010/main">
                <a:solidFill>
                  <a:srgbClr val="FFFFFF"/>
                </a:solidFill>
              </a14:hiddenFill>
            </a:ext>
          </a:extLst>
        </p:spPr>
      </p:pic>
      <p:grpSp>
        <p:nvGrpSpPr>
          <p:cNvPr id="27" name="组合 5"/>
          <p:cNvGrpSpPr/>
          <p:nvPr/>
        </p:nvGrpSpPr>
        <p:grpSpPr>
          <a:xfrm>
            <a:off x="6297798" y="1624793"/>
            <a:ext cx="4861240" cy="4500703"/>
            <a:chOff x="6297870" y="1853412"/>
            <a:chExt cx="4862998" cy="4295644"/>
          </a:xfrm>
        </p:grpSpPr>
        <p:sp>
          <p:nvSpPr>
            <p:cNvPr id="28" name="矩形 6"/>
            <p:cNvSpPr/>
            <p:nvPr/>
          </p:nvSpPr>
          <p:spPr>
            <a:xfrm>
              <a:off x="6597125" y="1853412"/>
              <a:ext cx="4563743" cy="4295644"/>
            </a:xfrm>
            <a:prstGeom prst="rect">
              <a:avLst/>
            </a:prstGeom>
            <a:solidFill>
              <a:schemeClr val="accent1">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29" name="等腰三角形 7"/>
            <p:cNvSpPr/>
            <p:nvPr/>
          </p:nvSpPr>
          <p:spPr>
            <a:xfrm rot="16200000">
              <a:off x="6324969" y="3739817"/>
              <a:ext cx="245058" cy="299255"/>
            </a:xfrm>
            <a:prstGeom prst="triangle">
              <a:avLst/>
            </a:prstGeom>
            <a:solidFill>
              <a:srgbClr val="30CA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zh-CN" altLang="en-US">
                <a:solidFill>
                  <a:prstClr val="white"/>
                </a:solidFill>
                <a:latin typeface="Times New Roman" panose="02020603050405020304" pitchFamily="18" charset="0"/>
                <a:cs typeface="Times New Roman" panose="02020603050405020304" pitchFamily="18" charset="0"/>
              </a:endParaRPr>
            </a:p>
          </p:txBody>
        </p:sp>
      </p:grpSp>
      <p:grpSp>
        <p:nvGrpSpPr>
          <p:cNvPr id="30" name="组合 16"/>
          <p:cNvGrpSpPr/>
          <p:nvPr/>
        </p:nvGrpSpPr>
        <p:grpSpPr>
          <a:xfrm>
            <a:off x="6773982" y="2193534"/>
            <a:ext cx="4415129" cy="3833597"/>
            <a:chOff x="727233" y="3186584"/>
            <a:chExt cx="4415129" cy="3833597"/>
          </a:xfrm>
        </p:grpSpPr>
        <p:sp>
          <p:nvSpPr>
            <p:cNvPr id="31" name="矩形 17"/>
            <p:cNvSpPr/>
            <p:nvPr/>
          </p:nvSpPr>
          <p:spPr>
            <a:xfrm>
              <a:off x="815720" y="3726972"/>
              <a:ext cx="4326642" cy="3293209"/>
            </a:xfrm>
            <a:prstGeom prst="rect">
              <a:avLst/>
            </a:prstGeom>
          </p:spPr>
          <p:txBody>
            <a:bodyPr wrap="square">
              <a:spAutoFit/>
              <a:scene3d>
                <a:camera prst="orthographicFront"/>
                <a:lightRig rig="threePt" dir="t"/>
              </a:scene3d>
              <a:sp3d contourW="12700"/>
            </a:bodyPr>
            <a:lstStyle/>
            <a:p>
              <a:pPr marL="285750" indent="-285750">
                <a:buFont typeface="Wingdings" panose="05000000000000000000" pitchFamily="2" charset="2"/>
                <a:buChar char="v"/>
              </a:pPr>
              <a:r>
                <a:rPr lang="en-US" sz="1600" dirty="0">
                  <a:latin typeface="Times New Roman" pitchFamily="18" charset="0"/>
                  <a:cs typeface="Times New Roman" pitchFamily="18" charset="0"/>
                </a:rPr>
                <a:t>H</a:t>
              </a:r>
              <a:r>
                <a:rPr lang="vi-VN" sz="1600" dirty="0" smtClean="0">
                  <a:latin typeface="Times New Roman" pitchFamily="18" charset="0"/>
                  <a:cs typeface="Times New Roman" pitchFamily="18" charset="0"/>
                </a:rPr>
                <a:t>ai </a:t>
              </a:r>
              <a:r>
                <a:rPr lang="vi-VN" sz="1600" dirty="0">
                  <a:latin typeface="Times New Roman" pitchFamily="18" charset="0"/>
                  <a:cs typeface="Times New Roman" pitchFamily="18" charset="0"/>
                </a:rPr>
                <a:t>lĩnh vực chính</a:t>
              </a:r>
              <a:r>
                <a:rPr lang="en-US" sz="1600" dirty="0">
                  <a:latin typeface="Times New Roman" pitchFamily="18" charset="0"/>
                  <a:cs typeface="Times New Roman" pitchFamily="18" charset="0"/>
                </a:rPr>
                <a:t>:</a:t>
              </a:r>
              <a:r>
                <a:rPr lang="vi-VN" sz="1600" dirty="0">
                  <a:latin typeface="Times New Roman" pitchFamily="18" charset="0"/>
                  <a:cs typeface="Times New Roman" pitchFamily="18" charset="0"/>
                </a:rPr>
                <a:t> </a:t>
              </a:r>
              <a:endParaRPr lang="en-US" sz="1600" dirty="0">
                <a:latin typeface="Times New Roman" pitchFamily="18" charset="0"/>
                <a:cs typeface="Times New Roman" pitchFamily="18" charset="0"/>
              </a:endParaRPr>
            </a:p>
            <a:p>
              <a:pPr marL="742950" lvl="1" indent="-285750">
                <a:buFont typeface="Arial" panose="020B0604020202020204" pitchFamily="34" charset="0"/>
                <a:buChar char="•"/>
              </a:pPr>
              <a:r>
                <a:rPr lang="vi-VN" sz="1600" dirty="0">
                  <a:latin typeface="Times New Roman" pitchFamily="18" charset="0"/>
                  <a:cs typeface="Times New Roman" pitchFamily="18" charset="0"/>
                </a:rPr>
                <a:t>Sản xuất ,kinh doanh ,xuất khẩu các sản phẩm may mặc,các loại sợi</a:t>
              </a:r>
              <a:endParaRPr lang="en-US" sz="1600" dirty="0">
                <a:latin typeface="Times New Roman" pitchFamily="18" charset="0"/>
                <a:cs typeface="Times New Roman" pitchFamily="18" charset="0"/>
              </a:endParaRPr>
            </a:p>
            <a:p>
              <a:pPr marL="742950" lvl="1" indent="-285750">
                <a:buFont typeface="Arial" panose="020B0604020202020204" pitchFamily="34" charset="0"/>
                <a:buChar char="•"/>
              </a:pPr>
              <a:r>
                <a:rPr lang="vi-VN" sz="1600" dirty="0">
                  <a:latin typeface="Times New Roman" pitchFamily="18" charset="0"/>
                  <a:cs typeface="Times New Roman" pitchFamily="18" charset="0"/>
                </a:rPr>
                <a:t>Nhập khẩu nguyên liệu ,thiết bị thiết yếu dùng để kéo sợi và sản xuất hàng may </a:t>
              </a:r>
              <a:r>
                <a:rPr lang="vi-VN" sz="1600" dirty="0" smtClean="0">
                  <a:latin typeface="Times New Roman" pitchFamily="18" charset="0"/>
                  <a:cs typeface="Times New Roman" pitchFamily="18" charset="0"/>
                </a:rPr>
                <a:t>mặc</a:t>
              </a:r>
              <a:endParaRPr lang="en-US" sz="1600" dirty="0">
                <a:latin typeface="Times New Roman" pitchFamily="18" charset="0"/>
                <a:cs typeface="Times New Roman" pitchFamily="18" charset="0"/>
              </a:endParaRPr>
            </a:p>
            <a:p>
              <a:pPr marL="285750" lvl="0" indent="-285750">
                <a:buFont typeface="Wingdings" panose="05000000000000000000" pitchFamily="2" charset="2"/>
                <a:buChar char="v"/>
              </a:pPr>
              <a:r>
                <a:rPr lang="en-US" sz="1600" dirty="0" err="1" smtClean="0">
                  <a:latin typeface="Times New Roman" pitchFamily="18" charset="0"/>
                  <a:cs typeface="Times New Roman" pitchFamily="18" charset="0"/>
                </a:rPr>
                <a:t>Đối</a:t>
              </a:r>
              <a:r>
                <a:rPr lang="en-US" sz="1600" dirty="0" smtClean="0">
                  <a:latin typeface="Times New Roman" pitchFamily="18" charset="0"/>
                  <a:cs typeface="Times New Roman" pitchFamily="18" charset="0"/>
                </a:rPr>
                <a:t> </a:t>
              </a:r>
              <a:r>
                <a:rPr lang="en-US" sz="1600" dirty="0" err="1">
                  <a:latin typeface="Times New Roman" pitchFamily="18" charset="0"/>
                  <a:cs typeface="Times New Roman" pitchFamily="18" charset="0"/>
                </a:rPr>
                <a:t>thủ</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cạnh</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tranh</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Nhà</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Bè</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Việt</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Tiến</a:t>
              </a:r>
              <a:r>
                <a:rPr lang="en-US" sz="1600" dirty="0">
                  <a:latin typeface="Times New Roman" pitchFamily="18" charset="0"/>
                  <a:cs typeface="Times New Roman" pitchFamily="18" charset="0"/>
                </a:rPr>
                <a:t>, May 10…</a:t>
              </a:r>
            </a:p>
            <a:p>
              <a:pPr marL="285750" lvl="0" indent="-285750">
                <a:buFont typeface="Wingdings" panose="05000000000000000000" pitchFamily="2" charset="2"/>
                <a:buChar char="v"/>
              </a:pPr>
              <a:r>
                <a:rPr lang="en-US" sz="1600" dirty="0" err="1">
                  <a:latin typeface="Times New Roman" pitchFamily="18" charset="0"/>
                  <a:cs typeface="Times New Roman" pitchFamily="18" charset="0"/>
                </a:rPr>
                <a:t>Sản</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phẩm</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chính</a:t>
              </a:r>
              <a:r>
                <a:rPr lang="en-US" sz="1600" dirty="0">
                  <a:latin typeface="Times New Roman" pitchFamily="18" charset="0"/>
                  <a:cs typeface="Times New Roman" pitchFamily="18" charset="0"/>
                </a:rPr>
                <a:t>: </a:t>
              </a:r>
            </a:p>
            <a:p>
              <a:pPr marL="742950" lvl="1" indent="-285750">
                <a:buFont typeface="Arial" panose="020B0604020202020204" pitchFamily="34" charset="0"/>
                <a:buChar char="•"/>
              </a:pPr>
              <a:r>
                <a:rPr lang="en-US" sz="1600" dirty="0" err="1">
                  <a:latin typeface="Times New Roman" pitchFamily="18" charset="0"/>
                  <a:cs typeface="Times New Roman" pitchFamily="18" charset="0"/>
                </a:rPr>
                <a:t>Sản</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phẩm</a:t>
              </a:r>
              <a:r>
                <a:rPr lang="en-US" sz="1600" dirty="0">
                  <a:latin typeface="Times New Roman" pitchFamily="18" charset="0"/>
                  <a:cs typeface="Times New Roman" pitchFamily="18" charset="0"/>
                </a:rPr>
                <a:t> may </a:t>
              </a:r>
              <a:r>
                <a:rPr lang="en-US" sz="1600" dirty="0" err="1" smtClean="0">
                  <a:latin typeface="Times New Roman" pitchFamily="18" charset="0"/>
                  <a:cs typeface="Times New Roman" pitchFamily="18" charset="0"/>
                </a:rPr>
                <a:t>mặc</a:t>
              </a:r>
              <a:endParaRPr lang="en-US" sz="1600" dirty="0" smtClean="0">
                <a:latin typeface="Times New Roman" pitchFamily="18" charset="0"/>
                <a:cs typeface="Times New Roman" pitchFamily="18" charset="0"/>
              </a:endParaRPr>
            </a:p>
            <a:p>
              <a:pPr marL="742950" lvl="1" indent="-285750">
                <a:buFont typeface="Arial" panose="020B0604020202020204" pitchFamily="34" charset="0"/>
                <a:buChar char="•"/>
              </a:pPr>
              <a:r>
                <a:rPr lang="en-US" sz="1600" dirty="0" err="1" smtClean="0">
                  <a:latin typeface="Times New Roman" pitchFamily="18" charset="0"/>
                  <a:cs typeface="Times New Roman" pitchFamily="18" charset="0"/>
                </a:rPr>
                <a:t>Sản</a:t>
              </a:r>
              <a:r>
                <a:rPr lang="en-US" sz="1600" dirty="0" smtClean="0">
                  <a:latin typeface="Times New Roman" pitchFamily="18" charset="0"/>
                  <a:cs typeface="Times New Roman" pitchFamily="18" charset="0"/>
                </a:rPr>
                <a:t> </a:t>
              </a:r>
              <a:r>
                <a:rPr lang="en-US" sz="1600" dirty="0" err="1">
                  <a:latin typeface="Times New Roman" pitchFamily="18" charset="0"/>
                  <a:cs typeface="Times New Roman" pitchFamily="18" charset="0"/>
                </a:rPr>
                <a:t>phẩm</a:t>
              </a:r>
              <a:r>
                <a:rPr lang="en-US" sz="1600" dirty="0">
                  <a:latin typeface="Times New Roman" pitchFamily="18" charset="0"/>
                  <a:cs typeface="Times New Roman" pitchFamily="18" charset="0"/>
                </a:rPr>
                <a:t> </a:t>
              </a:r>
              <a:r>
                <a:rPr lang="en-US" sz="1600" dirty="0" err="1" smtClean="0">
                  <a:latin typeface="Times New Roman" pitchFamily="18" charset="0"/>
                  <a:cs typeface="Times New Roman" pitchFamily="18" charset="0"/>
                </a:rPr>
                <a:t>sợi</a:t>
              </a:r>
              <a:endParaRPr lang="en-US" sz="1600" dirty="0">
                <a:latin typeface="Times New Roman" pitchFamily="18" charset="0"/>
                <a:cs typeface="Times New Roman" pitchFamily="18" charset="0"/>
              </a:endParaRPr>
            </a:p>
            <a:p>
              <a:pPr marL="285750" lvl="0" indent="-285750">
                <a:buFont typeface="Wingdings" panose="05000000000000000000" pitchFamily="2" charset="2"/>
                <a:buChar char="v"/>
              </a:pPr>
              <a:r>
                <a:rPr lang="en-US" sz="1600" dirty="0" err="1">
                  <a:latin typeface="Times New Roman" pitchFamily="18" charset="0"/>
                  <a:cs typeface="Times New Roman" pitchFamily="18" charset="0"/>
                </a:rPr>
                <a:t>Thị</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trường</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chính</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Mỹ</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Châu</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Âu</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Nhật</a:t>
              </a:r>
              <a:r>
                <a:rPr lang="en-US" sz="1600" dirty="0">
                  <a:latin typeface="Times New Roman" pitchFamily="18" charset="0"/>
                  <a:cs typeface="Times New Roman" pitchFamily="18" charset="0"/>
                </a:rPr>
                <a:t>,..</a:t>
              </a:r>
            </a:p>
            <a:p>
              <a:endParaRPr lang="en-US" sz="1600" dirty="0" smtClean="0">
                <a:latin typeface="Times New Roman" pitchFamily="18" charset="0"/>
                <a:cs typeface="Times New Roman" pitchFamily="18" charset="0"/>
              </a:endParaRPr>
            </a:p>
          </p:txBody>
        </p:sp>
        <p:sp>
          <p:nvSpPr>
            <p:cNvPr id="32" name="矩形 18"/>
            <p:cNvSpPr/>
            <p:nvPr/>
          </p:nvSpPr>
          <p:spPr>
            <a:xfrm>
              <a:off x="727233" y="3186584"/>
              <a:ext cx="4237576" cy="429413"/>
            </a:xfrm>
            <a:prstGeom prst="rect">
              <a:avLst/>
            </a:prstGeom>
          </p:spPr>
          <p:txBody>
            <a:bodyPr wrap="square">
              <a:spAutoFit/>
              <a:scene3d>
                <a:camera prst="orthographicFront"/>
                <a:lightRig rig="threePt" dir="t"/>
              </a:scene3d>
              <a:sp3d contourW="12700"/>
            </a:bodyPr>
            <a:lstStyle/>
            <a:p>
              <a:pPr marL="0" marR="0" lvl="0" indent="0" defTabSz="914400" rtl="0" eaLnBrk="1" fontAlgn="auto" latinLnBrk="0" hangingPunct="1">
                <a:lnSpc>
                  <a:spcPct val="120000"/>
                </a:lnSpc>
                <a:spcBef>
                  <a:spcPts val="0"/>
                </a:spcBef>
                <a:spcAft>
                  <a:spcPts val="0"/>
                </a:spcAft>
                <a:buClrTx/>
                <a:buSzTx/>
                <a:buFontTx/>
                <a:buNone/>
                <a:tabLst/>
                <a:defRPr/>
              </a:pPr>
              <a:r>
                <a:rPr kumimoji="0" lang="en-US" altLang="zh-CN" sz="2000" b="1" i="0" u="none" strike="noStrike" kern="1200" cap="none" spc="0" normalizeH="0" baseline="0" noProof="0" dirty="0" smtClean="0">
                  <a:ln>
                    <a:noFill/>
                  </a:ln>
                  <a:solidFill>
                    <a:schemeClr val="bg1"/>
                  </a:solidFill>
                  <a:effectLst/>
                  <a:uLnTx/>
                  <a:uFillTx/>
                  <a:latin typeface="Times New Roman" panose="02020603050405020304" pitchFamily="18" charset="0"/>
                  <a:ea typeface="微软雅黑"/>
                  <a:cs typeface="Times New Roman" panose="02020603050405020304" pitchFamily="18" charset="0"/>
                </a:rPr>
                <a:t>CÔNG</a:t>
              </a:r>
              <a:r>
                <a:rPr kumimoji="0" lang="en-US" altLang="zh-CN" sz="2000" b="1" i="0" u="none" strike="noStrike" kern="1200" cap="none" spc="0" normalizeH="0" noProof="0" dirty="0" smtClean="0">
                  <a:ln>
                    <a:noFill/>
                  </a:ln>
                  <a:solidFill>
                    <a:schemeClr val="bg1"/>
                  </a:solidFill>
                  <a:effectLst/>
                  <a:uLnTx/>
                  <a:uFillTx/>
                  <a:latin typeface="Times New Roman" panose="02020603050405020304" pitchFamily="18" charset="0"/>
                  <a:ea typeface="微软雅黑"/>
                  <a:cs typeface="Times New Roman" panose="02020603050405020304" pitchFamily="18" charset="0"/>
                </a:rPr>
                <a:t> TY CP DỆT MAY HÒA THỌ</a:t>
              </a:r>
              <a:endParaRPr kumimoji="0" lang="zh-CN" altLang="en-US" sz="2000" b="1" i="0" u="none" strike="noStrike" kern="1200" cap="none" spc="0" normalizeH="0" baseline="0" noProof="0" dirty="0">
                <a:ln>
                  <a:noFill/>
                </a:ln>
                <a:solidFill>
                  <a:schemeClr val="bg1"/>
                </a:solidFill>
                <a:effectLst/>
                <a:uLnTx/>
                <a:uFillTx/>
                <a:latin typeface="Times New Roman" panose="02020603050405020304" pitchFamily="18" charset="0"/>
                <a:ea typeface="微软雅黑"/>
                <a:cs typeface="Times New Roman" panose="02020603050405020304" pitchFamily="18" charset="0"/>
              </a:endParaRPr>
            </a:p>
          </p:txBody>
        </p:sp>
      </p:grpSp>
      <p:cxnSp>
        <p:nvCxnSpPr>
          <p:cNvPr id="33" name="直接连接符 2"/>
          <p:cNvCxnSpPr/>
          <p:nvPr/>
        </p:nvCxnSpPr>
        <p:spPr>
          <a:xfrm>
            <a:off x="6976158" y="2641601"/>
            <a:ext cx="377127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398603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1000" fill="hold"/>
                                        <p:tgtEl>
                                          <p:spTgt spid="1026"/>
                                        </p:tgtEl>
                                        <p:attrNameLst>
                                          <p:attrName>ppt_w</p:attrName>
                                        </p:attrNameLst>
                                      </p:cBhvr>
                                      <p:tavLst>
                                        <p:tav tm="0">
                                          <p:val>
                                            <p:fltVal val="0"/>
                                          </p:val>
                                        </p:tav>
                                        <p:tav tm="100000">
                                          <p:val>
                                            <p:strVal val="#ppt_w"/>
                                          </p:val>
                                        </p:tav>
                                      </p:tavLst>
                                    </p:anim>
                                    <p:anim calcmode="lin" valueType="num">
                                      <p:cBhvr>
                                        <p:cTn id="8" dur="1000" fill="hold"/>
                                        <p:tgtEl>
                                          <p:spTgt spid="1026"/>
                                        </p:tgtEl>
                                        <p:attrNameLst>
                                          <p:attrName>ppt_h</p:attrName>
                                        </p:attrNameLst>
                                      </p:cBhvr>
                                      <p:tavLst>
                                        <p:tav tm="0">
                                          <p:val>
                                            <p:fltVal val="0"/>
                                          </p:val>
                                        </p:tav>
                                        <p:tav tm="100000">
                                          <p:val>
                                            <p:strVal val="#ppt_h"/>
                                          </p:val>
                                        </p:tav>
                                      </p:tavLst>
                                    </p:anim>
                                    <p:anim calcmode="lin" valueType="num">
                                      <p:cBhvr>
                                        <p:cTn id="9" dur="1000" fill="hold"/>
                                        <p:tgtEl>
                                          <p:spTgt spid="1026"/>
                                        </p:tgtEl>
                                        <p:attrNameLst>
                                          <p:attrName>style.rotation</p:attrName>
                                        </p:attrNameLst>
                                      </p:cBhvr>
                                      <p:tavLst>
                                        <p:tav tm="0">
                                          <p:val>
                                            <p:fltVal val="90"/>
                                          </p:val>
                                        </p:tav>
                                        <p:tav tm="100000">
                                          <p:val>
                                            <p:fltVal val="0"/>
                                          </p:val>
                                        </p:tav>
                                      </p:tavLst>
                                    </p:anim>
                                    <p:animEffect transition="in" filter="fade">
                                      <p:cBhvr>
                                        <p:cTn id="10" dur="1000"/>
                                        <p:tgtEl>
                                          <p:spTgt spid="1026"/>
                                        </p:tgtEl>
                                      </p:cBhvr>
                                    </p:animEffect>
                                  </p:childTnLst>
                                </p:cTn>
                              </p:par>
                            </p:childTnLst>
                          </p:cTn>
                        </p:par>
                        <p:par>
                          <p:cTn id="11" fill="hold">
                            <p:stCondLst>
                              <p:cond delay="1000"/>
                            </p:stCondLst>
                            <p:childTnLst>
                              <p:par>
                                <p:cTn id="12" presetID="2" presetClass="entr" presetSubtype="2" fill="hold" nodeType="afterEffect">
                                  <p:stCondLst>
                                    <p:cond delay="0"/>
                                  </p:stCondLst>
                                  <p:childTnLst>
                                    <p:set>
                                      <p:cBhvr>
                                        <p:cTn id="13" dur="1" fill="hold">
                                          <p:stCondLst>
                                            <p:cond delay="0"/>
                                          </p:stCondLst>
                                        </p:cTn>
                                        <p:tgtEl>
                                          <p:spTgt spid="27"/>
                                        </p:tgtEl>
                                        <p:attrNameLst>
                                          <p:attrName>style.visibility</p:attrName>
                                        </p:attrNameLst>
                                      </p:cBhvr>
                                      <p:to>
                                        <p:strVal val="visible"/>
                                      </p:to>
                                    </p:set>
                                    <p:anim calcmode="lin" valueType="num">
                                      <p:cBhvr additive="base">
                                        <p:cTn id="14" dur="500" fill="hold"/>
                                        <p:tgtEl>
                                          <p:spTgt spid="27"/>
                                        </p:tgtEl>
                                        <p:attrNameLst>
                                          <p:attrName>ppt_x</p:attrName>
                                        </p:attrNameLst>
                                      </p:cBhvr>
                                      <p:tavLst>
                                        <p:tav tm="0">
                                          <p:val>
                                            <p:strVal val="1+#ppt_w/2"/>
                                          </p:val>
                                        </p:tav>
                                        <p:tav tm="100000">
                                          <p:val>
                                            <p:strVal val="#ppt_x"/>
                                          </p:val>
                                        </p:tav>
                                      </p:tavLst>
                                    </p:anim>
                                    <p:anim calcmode="lin" valueType="num">
                                      <p:cBhvr additive="base">
                                        <p:cTn id="15" dur="500" fill="hold"/>
                                        <p:tgtEl>
                                          <p:spTgt spid="27"/>
                                        </p:tgtEl>
                                        <p:attrNameLst>
                                          <p:attrName>ppt_y</p:attrName>
                                        </p:attrNameLst>
                                      </p:cBhvr>
                                      <p:tavLst>
                                        <p:tav tm="0">
                                          <p:val>
                                            <p:strVal val="#ppt_y"/>
                                          </p:val>
                                        </p:tav>
                                        <p:tav tm="100000">
                                          <p:val>
                                            <p:strVal val="#ppt_y"/>
                                          </p:val>
                                        </p:tav>
                                      </p:tavLst>
                                    </p:anim>
                                  </p:childTnLst>
                                </p:cTn>
                              </p:par>
                            </p:childTnLst>
                          </p:cTn>
                        </p:par>
                        <p:par>
                          <p:cTn id="16" fill="hold">
                            <p:stCondLst>
                              <p:cond delay="1500"/>
                            </p:stCondLst>
                            <p:childTnLst>
                              <p:par>
                                <p:cTn id="17" presetID="14" presetClass="entr" presetSubtype="10" fill="hold" nodeType="after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randombar(horizontal)">
                                      <p:cBhvr>
                                        <p:cTn id="19" dur="500"/>
                                        <p:tgtEl>
                                          <p:spTgt spid="30"/>
                                        </p:tgtEl>
                                      </p:cBhvr>
                                    </p:animEffect>
                                  </p:childTnLst>
                                </p:cTn>
                              </p:par>
                            </p:childTnLst>
                          </p:cTn>
                        </p:par>
                        <p:par>
                          <p:cTn id="20" fill="hold">
                            <p:stCondLst>
                              <p:cond delay="2000"/>
                            </p:stCondLst>
                            <p:childTnLst>
                              <p:par>
                                <p:cTn id="21" presetID="14" presetClass="entr" presetSubtype="10" fill="hold" nodeType="afterEffect">
                                  <p:stCondLst>
                                    <p:cond delay="0"/>
                                  </p:stCondLst>
                                  <p:childTnLst>
                                    <p:set>
                                      <p:cBhvr>
                                        <p:cTn id="22" dur="1" fill="hold">
                                          <p:stCondLst>
                                            <p:cond delay="0"/>
                                          </p:stCondLst>
                                        </p:cTn>
                                        <p:tgtEl>
                                          <p:spTgt spid="33"/>
                                        </p:tgtEl>
                                        <p:attrNameLst>
                                          <p:attrName>style.visibility</p:attrName>
                                        </p:attrNameLst>
                                      </p:cBhvr>
                                      <p:to>
                                        <p:strVal val="visible"/>
                                      </p:to>
                                    </p:set>
                                    <p:animEffect transition="in" filter="randombar(horizontal)">
                                      <p:cBhvr>
                                        <p:cTn id="23"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4346190" y="480367"/>
            <a:ext cx="3499614" cy="461665"/>
          </a:xfrm>
          <a:prstGeom prst="rect">
            <a:avLst/>
          </a:prstGeom>
          <a:noFill/>
        </p:spPr>
        <p:txBody>
          <a:bodyPr wrap="square" rtlCol="0">
            <a:spAutoFit/>
            <a:scene3d>
              <a:camera prst="orthographicFront"/>
              <a:lightRig rig="threePt" dir="t"/>
            </a:scene3d>
            <a:sp3d contourW="12700"/>
          </a:bodyPr>
          <a:lstStyle/>
          <a:p>
            <a:pPr algn="ctr"/>
            <a:r>
              <a:rPr lang="en-US" altLang="zh-CN" sz="2400" b="1" dirty="0" smtClean="0">
                <a:solidFill>
                  <a:schemeClr val="accent1"/>
                </a:solidFill>
                <a:latin typeface="Times New Roman" panose="02020603050405020304" pitchFamily="18" charset="0"/>
                <a:ea typeface="+mj-ea"/>
                <a:cs typeface="Times New Roman" panose="02020603050405020304" pitchFamily="18" charset="0"/>
              </a:rPr>
              <a:t>GIỚI THIỆU CÔNG TY</a:t>
            </a:r>
            <a:endParaRPr lang="zh-CN" altLang="en-US" sz="2400" b="1" dirty="0">
              <a:solidFill>
                <a:schemeClr val="accent1"/>
              </a:solidFill>
              <a:latin typeface="Times New Roman" panose="02020603050405020304" pitchFamily="18" charset="0"/>
              <a:ea typeface="+mj-ea"/>
              <a:cs typeface="Times New Roman" panose="02020603050405020304" pitchFamily="18" charset="0"/>
            </a:endParaRPr>
          </a:p>
        </p:txBody>
      </p:sp>
      <p:cxnSp>
        <p:nvCxnSpPr>
          <p:cNvPr id="13" name="直接连接符 12"/>
          <p:cNvCxnSpPr/>
          <p:nvPr/>
        </p:nvCxnSpPr>
        <p:spPr>
          <a:xfrm>
            <a:off x="0" y="711200"/>
            <a:ext cx="423626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7955726" y="711200"/>
            <a:ext cx="4236269" cy="0"/>
          </a:xfrm>
          <a:prstGeom prst="line">
            <a:avLst/>
          </a:prstGeom>
          <a:ln>
            <a:headEnd type="oval"/>
            <a:tailEnd type="none"/>
          </a:ln>
        </p:spPr>
        <p:style>
          <a:lnRef idx="1">
            <a:schemeClr val="accent1"/>
          </a:lnRef>
          <a:fillRef idx="0">
            <a:schemeClr val="accent1"/>
          </a:fillRef>
          <a:effectRef idx="0">
            <a:schemeClr val="accent1"/>
          </a:effectRef>
          <a:fontRef idx="minor">
            <a:schemeClr val="tx1"/>
          </a:fontRef>
        </p:style>
      </p:cxnSp>
      <p:pic>
        <p:nvPicPr>
          <p:cNvPr id="15" name="Picture 4" descr="Káº¿t quáº£ hÃ¬nh áº£nh cho HAGGAR CLOTHING LOGO"/>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30418" y="965539"/>
            <a:ext cx="3731585" cy="373158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6" descr="Káº¿t quáº£ hÃ¬nh áº£nh cho 5.11 LOGO"/>
          <p:cNvPicPr>
            <a:picLocks noChangeAspect="1" noChangeArrowheads="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284341" y="979902"/>
            <a:ext cx="3652345" cy="3652346"/>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8" descr="Káº¿t quáº£ hÃ¬nh áº£nh cho CARHARTT LOGO"/>
          <p:cNvPicPr>
            <a:picLocks noChangeAspect="1" noChangeArrowheads="1"/>
          </p:cNvPicPr>
          <p:nvPr/>
        </p:nvPicPr>
        <p:blipFill>
          <a:blip r:embed="rId5"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124861" y="1955939"/>
            <a:ext cx="3059891" cy="170027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Káº¿t quáº£ hÃ¬nh áº£nh cho DOCKERS LOGO"/>
          <p:cNvPicPr>
            <a:picLocks noChangeAspect="1" noChangeArrowheads="1"/>
          </p:cNvPicPr>
          <p:nvPr/>
        </p:nvPicPr>
        <p:blipFill>
          <a:blip r:embed="rId6">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167460" y="4321121"/>
            <a:ext cx="2644144" cy="1348514"/>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2" descr="Káº¿t quáº£ hÃ¬nh áº£nh cho FJALLRAVEN LOGO"/>
          <p:cNvPicPr>
            <a:picLocks noChangeAspect="1" noChangeArrowheads="1"/>
          </p:cNvPicPr>
          <p:nvPr/>
        </p:nvPicPr>
        <p:blipFill>
          <a:blip r:embed="rId7"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628422" y="4506350"/>
            <a:ext cx="2964182" cy="1086868"/>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4" descr="HÃ¬nh áº£nh cÃ³ liÃªn quan"/>
          <p:cNvPicPr>
            <a:picLocks noChangeAspect="1" noChangeArrowheads="1"/>
          </p:cNvPicPr>
          <p:nvPr/>
        </p:nvPicPr>
        <p:blipFill>
          <a:blip r:embed="rId8">
            <a:duotone>
              <a:schemeClr val="accent1">
                <a:shade val="45000"/>
                <a:satMod val="135000"/>
              </a:schemeClr>
              <a:prstClr val="white"/>
            </a:duotone>
            <a:extLst>
              <a:ext uri="{BEBA8EAE-BF5A-486C-A8C5-ECC9F3942E4B}">
                <a14:imgProps xmlns:a14="http://schemas.microsoft.com/office/drawing/2010/main">
                  <a14:imgLayer r:embed="rId9">
                    <a14:imgEffect>
                      <a14:backgroundRemoval t="10000" b="90000" l="10000" r="90000">
                        <a14:foregroundMark x1="31400" y1="38253" x2="31400" y2="38253"/>
                        <a14:foregroundMark x1="56000" y1="40964" x2="56000" y2="40964"/>
                        <a14:foregroundMark x1="45200" y1="45181" x2="45200" y2="45181"/>
                        <a14:foregroundMark x1="50000" y1="43072" x2="50000" y2="43072"/>
                        <a14:foregroundMark x1="54400" y1="57530" x2="54400" y2="57530"/>
                        <a14:foregroundMark x1="58400" y1="58133" x2="58400" y2="58133"/>
                        <a14:foregroundMark x1="68400" y1="58735" x2="68400" y2="58735"/>
                        <a14:foregroundMark x1="65200" y1="40361" x2="65200" y2="40361"/>
                        <a14:foregroundMark x1="70600" y1="43072" x2="70600" y2="43072"/>
                        <a14:foregroundMark x1="80400" y1="43675" x2="80400" y2="43675"/>
                      </a14:backgroundRemoval>
                    </a14:imgEffect>
                  </a14:imgLayer>
                </a14:imgProps>
              </a:ext>
              <a:ext uri="{28A0092B-C50C-407E-A947-70E740481C1C}">
                <a14:useLocalDpi xmlns:a14="http://schemas.microsoft.com/office/drawing/2010/main" val="0"/>
              </a:ext>
            </a:extLst>
          </a:blip>
          <a:srcRect/>
          <a:stretch>
            <a:fillRect/>
          </a:stretch>
        </p:blipFill>
        <p:spPr bwMode="auto">
          <a:xfrm>
            <a:off x="7759025" y="3820100"/>
            <a:ext cx="3930846" cy="26100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677773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p:cTn id="13" dur="500" fill="hold"/>
                                        <p:tgtEl>
                                          <p:spTgt spid="16"/>
                                        </p:tgtEl>
                                        <p:attrNameLst>
                                          <p:attrName>ppt_w</p:attrName>
                                        </p:attrNameLst>
                                      </p:cBhvr>
                                      <p:tavLst>
                                        <p:tav tm="0">
                                          <p:val>
                                            <p:fltVal val="0"/>
                                          </p:val>
                                        </p:tav>
                                        <p:tav tm="100000">
                                          <p:val>
                                            <p:strVal val="#ppt_w"/>
                                          </p:val>
                                        </p:tav>
                                      </p:tavLst>
                                    </p:anim>
                                    <p:anim calcmode="lin" valueType="num">
                                      <p:cBhvr>
                                        <p:cTn id="14" dur="500" fill="hold"/>
                                        <p:tgtEl>
                                          <p:spTgt spid="16"/>
                                        </p:tgtEl>
                                        <p:attrNameLst>
                                          <p:attrName>ppt_h</p:attrName>
                                        </p:attrNameLst>
                                      </p:cBhvr>
                                      <p:tavLst>
                                        <p:tav tm="0">
                                          <p:val>
                                            <p:fltVal val="0"/>
                                          </p:val>
                                        </p:tav>
                                        <p:tav tm="100000">
                                          <p:val>
                                            <p:strVal val="#ppt_h"/>
                                          </p:val>
                                        </p:tav>
                                      </p:tavLst>
                                    </p:anim>
                                    <p:animEffect transition="in" filter="fade">
                                      <p:cBhvr>
                                        <p:cTn id="15" dur="500"/>
                                        <p:tgtEl>
                                          <p:spTgt spid="16"/>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p:cTn id="19" dur="500" fill="hold"/>
                                        <p:tgtEl>
                                          <p:spTgt spid="17"/>
                                        </p:tgtEl>
                                        <p:attrNameLst>
                                          <p:attrName>ppt_w</p:attrName>
                                        </p:attrNameLst>
                                      </p:cBhvr>
                                      <p:tavLst>
                                        <p:tav tm="0">
                                          <p:val>
                                            <p:fltVal val="0"/>
                                          </p:val>
                                        </p:tav>
                                        <p:tav tm="100000">
                                          <p:val>
                                            <p:strVal val="#ppt_w"/>
                                          </p:val>
                                        </p:tav>
                                      </p:tavLst>
                                    </p:anim>
                                    <p:anim calcmode="lin" valueType="num">
                                      <p:cBhvr>
                                        <p:cTn id="20" dur="500" fill="hold"/>
                                        <p:tgtEl>
                                          <p:spTgt spid="17"/>
                                        </p:tgtEl>
                                        <p:attrNameLst>
                                          <p:attrName>ppt_h</p:attrName>
                                        </p:attrNameLst>
                                      </p:cBhvr>
                                      <p:tavLst>
                                        <p:tav tm="0">
                                          <p:val>
                                            <p:fltVal val="0"/>
                                          </p:val>
                                        </p:tav>
                                        <p:tav tm="100000">
                                          <p:val>
                                            <p:strVal val="#ppt_h"/>
                                          </p:val>
                                        </p:tav>
                                      </p:tavLst>
                                    </p:anim>
                                    <p:animEffect transition="in" filter="fade">
                                      <p:cBhvr>
                                        <p:cTn id="21" dur="500"/>
                                        <p:tgtEl>
                                          <p:spTgt spid="17"/>
                                        </p:tgtEl>
                                      </p:cBhvr>
                                    </p:animEffect>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p:cTn id="25" dur="500" fill="hold"/>
                                        <p:tgtEl>
                                          <p:spTgt spid="18"/>
                                        </p:tgtEl>
                                        <p:attrNameLst>
                                          <p:attrName>ppt_w</p:attrName>
                                        </p:attrNameLst>
                                      </p:cBhvr>
                                      <p:tavLst>
                                        <p:tav tm="0">
                                          <p:val>
                                            <p:fltVal val="0"/>
                                          </p:val>
                                        </p:tav>
                                        <p:tav tm="100000">
                                          <p:val>
                                            <p:strVal val="#ppt_w"/>
                                          </p:val>
                                        </p:tav>
                                      </p:tavLst>
                                    </p:anim>
                                    <p:anim calcmode="lin" valueType="num">
                                      <p:cBhvr>
                                        <p:cTn id="26" dur="500" fill="hold"/>
                                        <p:tgtEl>
                                          <p:spTgt spid="18"/>
                                        </p:tgtEl>
                                        <p:attrNameLst>
                                          <p:attrName>ppt_h</p:attrName>
                                        </p:attrNameLst>
                                      </p:cBhvr>
                                      <p:tavLst>
                                        <p:tav tm="0">
                                          <p:val>
                                            <p:fltVal val="0"/>
                                          </p:val>
                                        </p:tav>
                                        <p:tav tm="100000">
                                          <p:val>
                                            <p:strVal val="#ppt_h"/>
                                          </p:val>
                                        </p:tav>
                                      </p:tavLst>
                                    </p:anim>
                                    <p:animEffect transition="in" filter="fade">
                                      <p:cBhvr>
                                        <p:cTn id="27" dur="500"/>
                                        <p:tgtEl>
                                          <p:spTgt spid="18"/>
                                        </p:tgtEl>
                                      </p:cBhvr>
                                    </p:animEffect>
                                  </p:childTnLst>
                                </p:cTn>
                              </p:par>
                            </p:childTnLst>
                          </p:cTn>
                        </p:par>
                        <p:par>
                          <p:cTn id="28" fill="hold">
                            <p:stCondLst>
                              <p:cond delay="2000"/>
                            </p:stCondLst>
                            <p:childTnLst>
                              <p:par>
                                <p:cTn id="29" presetID="53" presetClass="entr" presetSubtype="16" fill="hold" nodeType="after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p:cTn id="31" dur="500" fill="hold"/>
                                        <p:tgtEl>
                                          <p:spTgt spid="19"/>
                                        </p:tgtEl>
                                        <p:attrNameLst>
                                          <p:attrName>ppt_w</p:attrName>
                                        </p:attrNameLst>
                                      </p:cBhvr>
                                      <p:tavLst>
                                        <p:tav tm="0">
                                          <p:val>
                                            <p:fltVal val="0"/>
                                          </p:val>
                                        </p:tav>
                                        <p:tav tm="100000">
                                          <p:val>
                                            <p:strVal val="#ppt_w"/>
                                          </p:val>
                                        </p:tav>
                                      </p:tavLst>
                                    </p:anim>
                                    <p:anim calcmode="lin" valueType="num">
                                      <p:cBhvr>
                                        <p:cTn id="32" dur="500" fill="hold"/>
                                        <p:tgtEl>
                                          <p:spTgt spid="19"/>
                                        </p:tgtEl>
                                        <p:attrNameLst>
                                          <p:attrName>ppt_h</p:attrName>
                                        </p:attrNameLst>
                                      </p:cBhvr>
                                      <p:tavLst>
                                        <p:tav tm="0">
                                          <p:val>
                                            <p:fltVal val="0"/>
                                          </p:val>
                                        </p:tav>
                                        <p:tav tm="100000">
                                          <p:val>
                                            <p:strVal val="#ppt_h"/>
                                          </p:val>
                                        </p:tav>
                                      </p:tavLst>
                                    </p:anim>
                                    <p:animEffect transition="in" filter="fade">
                                      <p:cBhvr>
                                        <p:cTn id="33" dur="500"/>
                                        <p:tgtEl>
                                          <p:spTgt spid="19"/>
                                        </p:tgtEl>
                                      </p:cBhvr>
                                    </p:animEffect>
                                  </p:childTnLst>
                                </p:cTn>
                              </p:par>
                            </p:childTnLst>
                          </p:cTn>
                        </p:par>
                        <p:par>
                          <p:cTn id="34" fill="hold">
                            <p:stCondLst>
                              <p:cond delay="2500"/>
                            </p:stCondLst>
                            <p:childTnLst>
                              <p:par>
                                <p:cTn id="35" presetID="53" presetClass="entr" presetSubtype="16" fill="hold" nodeType="afterEffect">
                                  <p:stCondLst>
                                    <p:cond delay="0"/>
                                  </p:stCondLst>
                                  <p:childTnLst>
                                    <p:set>
                                      <p:cBhvr>
                                        <p:cTn id="36" dur="1" fill="hold">
                                          <p:stCondLst>
                                            <p:cond delay="0"/>
                                          </p:stCondLst>
                                        </p:cTn>
                                        <p:tgtEl>
                                          <p:spTgt spid="20"/>
                                        </p:tgtEl>
                                        <p:attrNameLst>
                                          <p:attrName>style.visibility</p:attrName>
                                        </p:attrNameLst>
                                      </p:cBhvr>
                                      <p:to>
                                        <p:strVal val="visible"/>
                                      </p:to>
                                    </p:set>
                                    <p:anim calcmode="lin" valueType="num">
                                      <p:cBhvr>
                                        <p:cTn id="37" dur="500" fill="hold"/>
                                        <p:tgtEl>
                                          <p:spTgt spid="20"/>
                                        </p:tgtEl>
                                        <p:attrNameLst>
                                          <p:attrName>ppt_w</p:attrName>
                                        </p:attrNameLst>
                                      </p:cBhvr>
                                      <p:tavLst>
                                        <p:tav tm="0">
                                          <p:val>
                                            <p:fltVal val="0"/>
                                          </p:val>
                                        </p:tav>
                                        <p:tav tm="100000">
                                          <p:val>
                                            <p:strVal val="#ppt_w"/>
                                          </p:val>
                                        </p:tav>
                                      </p:tavLst>
                                    </p:anim>
                                    <p:anim calcmode="lin" valueType="num">
                                      <p:cBhvr>
                                        <p:cTn id="38" dur="500" fill="hold"/>
                                        <p:tgtEl>
                                          <p:spTgt spid="20"/>
                                        </p:tgtEl>
                                        <p:attrNameLst>
                                          <p:attrName>ppt_h</p:attrName>
                                        </p:attrNameLst>
                                      </p:cBhvr>
                                      <p:tavLst>
                                        <p:tav tm="0">
                                          <p:val>
                                            <p:fltVal val="0"/>
                                          </p:val>
                                        </p:tav>
                                        <p:tav tm="100000">
                                          <p:val>
                                            <p:strVal val="#ppt_h"/>
                                          </p:val>
                                        </p:tav>
                                      </p:tavLst>
                                    </p:anim>
                                    <p:animEffect transition="in" filter="fade">
                                      <p:cBhvr>
                                        <p:cTn id="3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4346190" y="480367"/>
            <a:ext cx="3499614" cy="461665"/>
          </a:xfrm>
          <a:prstGeom prst="rect">
            <a:avLst/>
          </a:prstGeom>
          <a:noFill/>
        </p:spPr>
        <p:txBody>
          <a:bodyPr wrap="square" rtlCol="0">
            <a:spAutoFit/>
            <a:scene3d>
              <a:camera prst="orthographicFront"/>
              <a:lightRig rig="threePt" dir="t"/>
            </a:scene3d>
            <a:sp3d contourW="12700"/>
          </a:bodyPr>
          <a:lstStyle/>
          <a:p>
            <a:pPr algn="ctr"/>
            <a:r>
              <a:rPr lang="en-US" altLang="zh-CN" sz="2400" b="1" dirty="0" smtClean="0">
                <a:solidFill>
                  <a:schemeClr val="accent1"/>
                </a:solidFill>
                <a:latin typeface="Times New Roman" panose="02020603050405020304" pitchFamily="18" charset="0"/>
                <a:ea typeface="+mj-ea"/>
                <a:cs typeface="Times New Roman" panose="02020603050405020304" pitchFamily="18" charset="0"/>
              </a:rPr>
              <a:t>GIỚI THIỆU CÔNG TY</a:t>
            </a:r>
            <a:endParaRPr lang="zh-CN" altLang="en-US" sz="2400" b="1" dirty="0">
              <a:solidFill>
                <a:schemeClr val="accent1"/>
              </a:solidFill>
              <a:latin typeface="Times New Roman" panose="02020603050405020304" pitchFamily="18" charset="0"/>
              <a:ea typeface="+mj-ea"/>
              <a:cs typeface="Times New Roman" panose="02020603050405020304" pitchFamily="18" charset="0"/>
            </a:endParaRPr>
          </a:p>
        </p:txBody>
      </p:sp>
      <p:cxnSp>
        <p:nvCxnSpPr>
          <p:cNvPr id="13" name="直接连接符 12"/>
          <p:cNvCxnSpPr/>
          <p:nvPr/>
        </p:nvCxnSpPr>
        <p:spPr>
          <a:xfrm>
            <a:off x="0" y="711200"/>
            <a:ext cx="423626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7955726" y="711200"/>
            <a:ext cx="4236269" cy="0"/>
          </a:xfrm>
          <a:prstGeom prst="line">
            <a:avLst/>
          </a:prstGeom>
          <a:ln>
            <a:headEnd type="oval"/>
            <a:tailEnd type="none"/>
          </a:ln>
        </p:spPr>
        <p:style>
          <a:lnRef idx="1">
            <a:schemeClr val="accent1"/>
          </a:lnRef>
          <a:fillRef idx="0">
            <a:schemeClr val="accent1"/>
          </a:fillRef>
          <a:effectRef idx="0">
            <a:schemeClr val="accent1"/>
          </a:effectRef>
          <a:fontRef idx="minor">
            <a:schemeClr val="tx1"/>
          </a:fontRef>
        </p:style>
      </p:cxnSp>
      <p:pic>
        <p:nvPicPr>
          <p:cNvPr id="4100" name="Picture 4" descr="Banner nha may"/>
          <p:cNvPicPr>
            <a:picLocks noChangeAspect="1" noChangeArrowheads="1"/>
          </p:cNvPicPr>
          <p:nvPr/>
        </p:nvPicPr>
        <p:blipFill rotWithShape="1">
          <a:blip r:embed="rId3">
            <a:duotone>
              <a:prstClr val="black"/>
              <a:schemeClr val="tx2">
                <a:tint val="45000"/>
                <a:satMod val="400000"/>
              </a:schemeClr>
            </a:duotone>
            <a:extLst>
              <a:ext uri="{28A0092B-C50C-407E-A947-70E740481C1C}">
                <a14:useLocalDpi xmlns:a14="http://schemas.microsoft.com/office/drawing/2010/main" val="0"/>
              </a:ext>
            </a:extLst>
          </a:blip>
          <a:srcRect l="29236" t="-107" r="27671" b="107"/>
          <a:stretch/>
        </p:blipFill>
        <p:spPr bwMode="auto">
          <a:xfrm>
            <a:off x="1315991" y="1599128"/>
            <a:ext cx="5319784" cy="4500703"/>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roup 1"/>
          <p:cNvGrpSpPr/>
          <p:nvPr/>
        </p:nvGrpSpPr>
        <p:grpSpPr>
          <a:xfrm>
            <a:off x="6337218" y="1599128"/>
            <a:ext cx="4915936" cy="4500703"/>
            <a:chOff x="6337218" y="1599128"/>
            <a:chExt cx="4915936" cy="4500703"/>
          </a:xfrm>
        </p:grpSpPr>
        <p:grpSp>
          <p:nvGrpSpPr>
            <p:cNvPr id="40" name="组合 5"/>
            <p:cNvGrpSpPr/>
            <p:nvPr/>
          </p:nvGrpSpPr>
          <p:grpSpPr>
            <a:xfrm>
              <a:off x="6337218" y="1599128"/>
              <a:ext cx="4861240" cy="4500703"/>
              <a:chOff x="6297870" y="1853412"/>
              <a:chExt cx="4862998" cy="4295644"/>
            </a:xfrm>
          </p:grpSpPr>
          <p:sp>
            <p:nvSpPr>
              <p:cNvPr id="41" name="矩形 6"/>
              <p:cNvSpPr/>
              <p:nvPr/>
            </p:nvSpPr>
            <p:spPr>
              <a:xfrm>
                <a:off x="6597125" y="1853412"/>
                <a:ext cx="4563743" cy="4295644"/>
              </a:xfrm>
              <a:prstGeom prst="rect">
                <a:avLst/>
              </a:prstGeom>
              <a:solidFill>
                <a:schemeClr val="accent1">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42" name="等腰三角形 7"/>
              <p:cNvSpPr/>
              <p:nvPr/>
            </p:nvSpPr>
            <p:spPr>
              <a:xfrm rot="16200000">
                <a:off x="6324969" y="3739817"/>
                <a:ext cx="245058" cy="299255"/>
              </a:xfrm>
              <a:prstGeom prst="triangle">
                <a:avLst/>
              </a:prstGeom>
              <a:solidFill>
                <a:srgbClr val="30CA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zh-CN" altLang="en-US">
                  <a:solidFill>
                    <a:prstClr val="white"/>
                  </a:solidFill>
                  <a:latin typeface="Times New Roman" panose="02020603050405020304" pitchFamily="18" charset="0"/>
                  <a:cs typeface="Times New Roman" panose="02020603050405020304" pitchFamily="18" charset="0"/>
                </a:endParaRPr>
              </a:p>
            </p:txBody>
          </p:sp>
        </p:grpSp>
        <p:grpSp>
          <p:nvGrpSpPr>
            <p:cNvPr id="43" name="组合 16"/>
            <p:cNvGrpSpPr/>
            <p:nvPr/>
          </p:nvGrpSpPr>
          <p:grpSpPr>
            <a:xfrm>
              <a:off x="6901889" y="2160027"/>
              <a:ext cx="4351265" cy="3648223"/>
              <a:chOff x="815720" y="3178742"/>
              <a:chExt cx="4351265" cy="3648223"/>
            </a:xfrm>
          </p:grpSpPr>
          <p:sp>
            <p:nvSpPr>
              <p:cNvPr id="44" name="矩形 17"/>
              <p:cNvSpPr/>
              <p:nvPr/>
            </p:nvSpPr>
            <p:spPr>
              <a:xfrm>
                <a:off x="815720" y="3687644"/>
                <a:ext cx="4326642" cy="3139321"/>
              </a:xfrm>
              <a:prstGeom prst="rect">
                <a:avLst/>
              </a:prstGeom>
            </p:spPr>
            <p:txBody>
              <a:bodyPr wrap="square">
                <a:spAutoFit/>
                <a:scene3d>
                  <a:camera prst="orthographicFront"/>
                  <a:lightRig rig="threePt" dir="t"/>
                </a:scene3d>
                <a:sp3d contourW="12700"/>
              </a:bodyPr>
              <a:lstStyle/>
              <a:p>
                <a:pPr marL="342900" lvl="0" indent="-342900">
                  <a:buFont typeface="Wingdings" panose="05000000000000000000" pitchFamily="2" charset="2"/>
                  <a:buChar char="v"/>
                </a:pPr>
                <a:r>
                  <a:rPr lang="en-US" dirty="0" err="1">
                    <a:latin typeface="Times New Roman" pitchFamily="18" charset="0"/>
                    <a:cs typeface="Times New Roman" pitchFamily="18" charset="0"/>
                  </a:rPr>
                  <a:t>Địa</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chỉ</a:t>
                </a:r>
                <a:r>
                  <a:rPr lang="en-US" dirty="0">
                    <a:latin typeface="Times New Roman" pitchFamily="18" charset="0"/>
                    <a:cs typeface="Times New Roman" pitchFamily="18" charset="0"/>
                  </a:rPr>
                  <a:t> : 36- </a:t>
                </a:r>
                <a:r>
                  <a:rPr lang="en-US" dirty="0" err="1">
                    <a:latin typeface="Times New Roman" pitchFamily="18" charset="0"/>
                    <a:cs typeface="Times New Roman" pitchFamily="18" charset="0"/>
                  </a:rPr>
                  <a:t>Ông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Ich</a:t>
                </a:r>
                <a:r>
                  <a:rPr lang="en-US" dirty="0">
                    <a:latin typeface="Times New Roman" pitchFamily="18" charset="0"/>
                    <a:cs typeface="Times New Roman" pitchFamily="18" charset="0"/>
                  </a:rPr>
                  <a:t> </a:t>
                </a:r>
                <a:r>
                  <a:rPr lang="en-US" dirty="0" err="1" smtClean="0">
                    <a:latin typeface="Times New Roman" pitchFamily="18" charset="0"/>
                    <a:cs typeface="Times New Roman" pitchFamily="18" charset="0"/>
                  </a:rPr>
                  <a:t>Đường</a:t>
                </a:r>
                <a:endParaRPr lang="en-US" dirty="0" smtClean="0">
                  <a:latin typeface="Times New Roman" pitchFamily="18" charset="0"/>
                  <a:cs typeface="Times New Roman" pitchFamily="18" charset="0"/>
                </a:endParaRPr>
              </a:p>
              <a:p>
                <a:pPr marL="342900" lvl="0" indent="-342900">
                  <a:buFont typeface="Wingdings" panose="05000000000000000000" pitchFamily="2" charset="2"/>
                  <a:buChar char="v"/>
                </a:pPr>
                <a:r>
                  <a:rPr lang="en-US" dirty="0" err="1" smtClean="0">
                    <a:latin typeface="Times New Roman" pitchFamily="18" charset="0"/>
                    <a:cs typeface="Times New Roman" pitchFamily="18" charset="0"/>
                  </a:rPr>
                  <a:t>Chuyên</a:t>
                </a:r>
                <a:r>
                  <a:rPr lang="en-US" dirty="0" smtClean="0">
                    <a:latin typeface="Times New Roman" pitchFamily="18" charset="0"/>
                    <a:cs typeface="Times New Roman" pitchFamily="18" charset="0"/>
                  </a:rPr>
                  <a:t> </a:t>
                </a:r>
                <a:r>
                  <a:rPr lang="en-US" dirty="0" err="1">
                    <a:latin typeface="Times New Roman" pitchFamily="18" charset="0"/>
                    <a:cs typeface="Times New Roman" pitchFamily="18" charset="0"/>
                  </a:rPr>
                  <a:t>sản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xuất</a:t>
                </a:r>
                <a:r>
                  <a:rPr lang="en-US" dirty="0">
                    <a:latin typeface="Times New Roman" pitchFamily="18" charset="0"/>
                    <a:cs typeface="Times New Roman" pitchFamily="18" charset="0"/>
                  </a:rPr>
                  <a:t> : </a:t>
                </a:r>
                <a:r>
                  <a:rPr lang="en-US" dirty="0" err="1">
                    <a:latin typeface="Times New Roman" pitchFamily="18" charset="0"/>
                    <a:cs typeface="Times New Roman" pitchFamily="18" charset="0"/>
                  </a:rPr>
                  <a:t>veston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nam</a:t>
                </a:r>
                <a:r>
                  <a:rPr lang="en-US" dirty="0">
                    <a:latin typeface="Times New Roman" pitchFamily="18" charset="0"/>
                    <a:cs typeface="Times New Roman" pitchFamily="18" charset="0"/>
                  </a:rPr>
                  <a:t>.</a:t>
                </a:r>
              </a:p>
              <a:p>
                <a:pPr marL="342900" lvl="0" indent="-342900">
                  <a:buFont typeface="Wingdings" panose="05000000000000000000" pitchFamily="2" charset="2"/>
                  <a:buChar char="v"/>
                </a:pPr>
                <a:r>
                  <a:rPr lang="en-US" dirty="0" err="1" smtClean="0">
                    <a:latin typeface="Times New Roman" pitchFamily="18" charset="0"/>
                    <a:cs typeface="Times New Roman" pitchFamily="18" charset="0"/>
                  </a:rPr>
                  <a:t>Khách</a:t>
                </a:r>
                <a:r>
                  <a:rPr lang="en-US" dirty="0" smtClean="0">
                    <a:latin typeface="Times New Roman" pitchFamily="18" charset="0"/>
                    <a:cs typeface="Times New Roman" pitchFamily="18" charset="0"/>
                  </a:rPr>
                  <a:t> </a:t>
                </a:r>
                <a:r>
                  <a:rPr lang="en-US" dirty="0" err="1">
                    <a:latin typeface="Times New Roman" pitchFamily="18" charset="0"/>
                    <a:cs typeface="Times New Roman" pitchFamily="18" charset="0"/>
                  </a:rPr>
                  <a:t>hàng</a:t>
                </a:r>
                <a:r>
                  <a:rPr lang="en-US" dirty="0">
                    <a:latin typeface="Times New Roman" pitchFamily="18" charset="0"/>
                    <a:cs typeface="Times New Roman" pitchFamily="18" charset="0"/>
                  </a:rPr>
                  <a:t> </a:t>
                </a:r>
                <a:r>
                  <a:rPr lang="en-US" dirty="0" err="1" smtClean="0">
                    <a:latin typeface="Times New Roman" pitchFamily="18" charset="0"/>
                    <a:cs typeface="Times New Roman" pitchFamily="18" charset="0"/>
                  </a:rPr>
                  <a:t>chính</a:t>
                </a:r>
                <a:r>
                  <a:rPr lang="en-US" dirty="0" smtClean="0">
                    <a:latin typeface="Times New Roman" pitchFamily="18" charset="0"/>
                    <a:cs typeface="Times New Roman" pitchFamily="18" charset="0"/>
                  </a:rPr>
                  <a:t>: </a:t>
                </a:r>
                <a:r>
                  <a:rPr lang="en-US" dirty="0">
                    <a:latin typeface="Times New Roman" pitchFamily="18" charset="0"/>
                    <a:cs typeface="Times New Roman" pitchFamily="18" charset="0"/>
                  </a:rPr>
                  <a:t>Motives Far East Ltd.</a:t>
                </a:r>
              </a:p>
              <a:p>
                <a:pPr marL="342900" lvl="0" indent="-342900">
                  <a:buFont typeface="Wingdings" panose="05000000000000000000" pitchFamily="2" charset="2"/>
                  <a:buChar char="v"/>
                </a:pPr>
                <a:r>
                  <a:rPr lang="en-US" dirty="0" err="1" smtClean="0">
                    <a:latin typeface="Times New Roman" pitchFamily="18" charset="0"/>
                    <a:cs typeface="Times New Roman" pitchFamily="18" charset="0"/>
                  </a:rPr>
                  <a:t>Thành</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lập</a:t>
                </a:r>
                <a:r>
                  <a:rPr lang="en-US" dirty="0" smtClean="0">
                    <a:latin typeface="Times New Roman" pitchFamily="18" charset="0"/>
                    <a:cs typeface="Times New Roman" pitchFamily="18" charset="0"/>
                  </a:rPr>
                  <a:t> </a:t>
                </a:r>
                <a:r>
                  <a:rPr lang="en-US" dirty="0" err="1">
                    <a:latin typeface="Times New Roman" pitchFamily="18" charset="0"/>
                    <a:cs typeface="Times New Roman" pitchFamily="18" charset="0"/>
                  </a:rPr>
                  <a:t>vào</a:t>
                </a:r>
                <a:r>
                  <a:rPr lang="en-US" dirty="0">
                    <a:latin typeface="Times New Roman" pitchFamily="18" charset="0"/>
                    <a:cs typeface="Times New Roman" pitchFamily="18" charset="0"/>
                  </a:rPr>
                  <a:t> </a:t>
                </a:r>
                <a:r>
                  <a:rPr lang="en-US" dirty="0" smtClean="0">
                    <a:latin typeface="Times New Roman" pitchFamily="18" charset="0"/>
                    <a:cs typeface="Times New Roman" pitchFamily="18" charset="0"/>
                  </a:rPr>
                  <a:t>3/2011</a:t>
                </a:r>
              </a:p>
              <a:p>
                <a:pPr marL="342900" lvl="0" indent="-342900">
                  <a:buFont typeface="Wingdings" panose="05000000000000000000" pitchFamily="2" charset="2"/>
                  <a:buChar char="v"/>
                </a:pPr>
                <a:r>
                  <a:rPr lang="en-US" dirty="0" smtClean="0">
                    <a:latin typeface="Times New Roman" pitchFamily="18" charset="0"/>
                    <a:cs typeface="Times New Roman" pitchFamily="18" charset="0"/>
                  </a:rPr>
                  <a:t> </a:t>
                </a:r>
                <a:r>
                  <a:rPr lang="en-US" dirty="0" err="1">
                    <a:latin typeface="Times New Roman" pitchFamily="18" charset="0"/>
                    <a:cs typeface="Times New Roman" pitchFamily="18" charset="0"/>
                  </a:rPr>
                  <a:t>N</a:t>
                </a:r>
                <a:r>
                  <a:rPr lang="en-US" dirty="0" err="1" smtClean="0">
                    <a:latin typeface="Times New Roman" pitchFamily="18" charset="0"/>
                    <a:cs typeface="Times New Roman" pitchFamily="18" charset="0"/>
                  </a:rPr>
                  <a:t>ăng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suất</a:t>
                </a:r>
                <a:r>
                  <a:rPr lang="en-US" dirty="0" smtClean="0">
                    <a:latin typeface="Times New Roman" pitchFamily="18" charset="0"/>
                    <a:cs typeface="Times New Roman" pitchFamily="18" charset="0"/>
                  </a:rPr>
                  <a:t>: </a:t>
                </a:r>
                <a:r>
                  <a:rPr lang="en-US" dirty="0">
                    <a:latin typeface="Times New Roman" pitchFamily="18" charset="0"/>
                    <a:cs typeface="Times New Roman" pitchFamily="18" charset="0"/>
                  </a:rPr>
                  <a:t>6.700.000 </a:t>
                </a:r>
                <a:r>
                  <a:rPr lang="en-US" dirty="0" err="1">
                    <a:latin typeface="Times New Roman" pitchFamily="18" charset="0"/>
                    <a:cs typeface="Times New Roman" pitchFamily="18" charset="0"/>
                  </a:rPr>
                  <a:t>sản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phẩm</a:t>
                </a:r>
                <a:r>
                  <a:rPr lang="en-US" dirty="0">
                    <a:latin typeface="Times New Roman" pitchFamily="18" charset="0"/>
                    <a:cs typeface="Times New Roman" pitchFamily="18" charset="0"/>
                  </a:rPr>
                  <a:t>/</a:t>
                </a:r>
                <a:r>
                  <a:rPr lang="en-US" dirty="0" err="1">
                    <a:latin typeface="Times New Roman" pitchFamily="18" charset="0"/>
                    <a:cs typeface="Times New Roman" pitchFamily="18" charset="0"/>
                  </a:rPr>
                  <a:t>năm</a:t>
                </a:r>
                <a:r>
                  <a:rPr lang="en-US" dirty="0">
                    <a:latin typeface="Times New Roman" pitchFamily="18" charset="0"/>
                    <a:cs typeface="Times New Roman" pitchFamily="18" charset="0"/>
                  </a:rPr>
                  <a:t> </a:t>
                </a:r>
                <a:endParaRPr lang="en-US" dirty="0" smtClean="0">
                  <a:latin typeface="Times New Roman" pitchFamily="18" charset="0"/>
                  <a:cs typeface="Times New Roman" pitchFamily="18" charset="0"/>
                </a:endParaRPr>
              </a:p>
              <a:p>
                <a:pPr marL="342900" lvl="0" indent="-342900">
                  <a:buFont typeface="Wingdings" panose="05000000000000000000" pitchFamily="2" charset="2"/>
                  <a:buChar char="v"/>
                </a:pPr>
                <a:r>
                  <a:rPr lang="en-US" dirty="0" smtClean="0">
                    <a:latin typeface="Times New Roman" pitchFamily="18" charset="0"/>
                    <a:cs typeface="Times New Roman" pitchFamily="18" charset="0"/>
                  </a:rPr>
                  <a:t>13 </a:t>
                </a:r>
                <a:r>
                  <a:rPr lang="en-US" dirty="0" err="1" smtClean="0">
                    <a:latin typeface="Times New Roman" pitchFamily="18" charset="0"/>
                    <a:cs typeface="Times New Roman" pitchFamily="18" charset="0"/>
                  </a:rPr>
                  <a:t>chuyền</a:t>
                </a:r>
                <a:r>
                  <a:rPr lang="en-US" dirty="0" smtClean="0">
                    <a:latin typeface="Times New Roman" pitchFamily="18" charset="0"/>
                    <a:cs typeface="Times New Roman" pitchFamily="18" charset="0"/>
                  </a:rPr>
                  <a:t> may</a:t>
                </a:r>
              </a:p>
              <a:p>
                <a:pPr marL="342900" lvl="0" indent="-342900">
                  <a:buFont typeface="Wingdings" panose="05000000000000000000" pitchFamily="2" charset="2"/>
                  <a:buChar char="v"/>
                </a:pPr>
                <a:r>
                  <a:rPr lang="en-US" dirty="0" err="1" smtClean="0">
                    <a:latin typeface="Times New Roman" pitchFamily="18" charset="0"/>
                    <a:cs typeface="Times New Roman" pitchFamily="18" charset="0"/>
                  </a:rPr>
                  <a:t>Tổng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vốn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đầu</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tư</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gần</a:t>
                </a:r>
                <a:r>
                  <a:rPr lang="en-US" dirty="0" smtClean="0">
                    <a:latin typeface="Times New Roman" pitchFamily="18" charset="0"/>
                    <a:cs typeface="Times New Roman" pitchFamily="18" charset="0"/>
                  </a:rPr>
                  <a:t> 100 </a:t>
                </a:r>
                <a:r>
                  <a:rPr lang="en-US" dirty="0" err="1" smtClean="0">
                    <a:latin typeface="Times New Roman" pitchFamily="18" charset="0"/>
                    <a:cs typeface="Times New Roman" pitchFamily="18" charset="0"/>
                  </a:rPr>
                  <a:t>tỷ</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đồng</a:t>
                </a:r>
                <a:r>
                  <a:rPr lang="en-US" dirty="0" smtClean="0">
                    <a:latin typeface="Times New Roman" pitchFamily="18" charset="0"/>
                    <a:cs typeface="Times New Roman" pitchFamily="18" charset="0"/>
                  </a:rPr>
                  <a:t>. </a:t>
                </a:r>
              </a:p>
              <a:p>
                <a:pPr marL="342900" lvl="0" indent="-342900">
                  <a:buFont typeface="Wingdings" panose="05000000000000000000" pitchFamily="2" charset="2"/>
                  <a:buChar char="v"/>
                </a:pPr>
                <a:r>
                  <a:rPr lang="en-US" dirty="0" err="1" smtClean="0">
                    <a:latin typeface="Times New Roman" pitchFamily="18" charset="0"/>
                    <a:cs typeface="Times New Roman" pitchFamily="18" charset="0"/>
                  </a:rPr>
                  <a:t>Chính</a:t>
                </a:r>
                <a:r>
                  <a:rPr lang="en-US" dirty="0" smtClean="0">
                    <a:latin typeface="Times New Roman" pitchFamily="18" charset="0"/>
                    <a:cs typeface="Times New Roman" pitchFamily="18" charset="0"/>
                  </a:rPr>
                  <a:t> </a:t>
                </a:r>
                <a:r>
                  <a:rPr lang="en-US" dirty="0" err="1">
                    <a:latin typeface="Times New Roman" pitchFamily="18" charset="0"/>
                    <a:cs typeface="Times New Roman" pitchFamily="18" charset="0"/>
                  </a:rPr>
                  <a:t>sách</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chủng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loại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veston</a:t>
                </a:r>
                <a:r>
                  <a:rPr lang="en-US" dirty="0">
                    <a:latin typeface="Times New Roman" pitchFamily="18" charset="0"/>
                    <a:cs typeface="Times New Roman" pitchFamily="18" charset="0"/>
                  </a:rPr>
                  <a:t>:</a:t>
                </a:r>
              </a:p>
              <a:p>
                <a:pPr marL="742950" lvl="1" indent="-285750">
                  <a:buFont typeface="Arial" panose="020B0604020202020204" pitchFamily="34" charset="0"/>
                  <a:buChar char="•"/>
                </a:pPr>
                <a:r>
                  <a:rPr lang="en-US" dirty="0" err="1">
                    <a:latin typeface="Times New Roman" pitchFamily="18" charset="0"/>
                    <a:cs typeface="Times New Roman" pitchFamily="18" charset="0"/>
                  </a:rPr>
                  <a:t>Nhóm</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sản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phẩm</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veston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công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sở</a:t>
                </a:r>
                <a:r>
                  <a:rPr lang="en-US" dirty="0">
                    <a:latin typeface="Times New Roman" pitchFamily="18" charset="0"/>
                    <a:cs typeface="Times New Roman" pitchFamily="18" charset="0"/>
                  </a:rPr>
                  <a:t>.</a:t>
                </a:r>
              </a:p>
              <a:p>
                <a:pPr marL="742950" lvl="1" indent="-285750">
                  <a:buFont typeface="Arial" panose="020B0604020202020204" pitchFamily="34" charset="0"/>
                  <a:buChar char="•"/>
                </a:pPr>
                <a:r>
                  <a:rPr lang="en-US" dirty="0" err="1">
                    <a:latin typeface="Times New Roman" pitchFamily="18" charset="0"/>
                    <a:cs typeface="Times New Roman" pitchFamily="18" charset="0"/>
                  </a:rPr>
                  <a:t>Nhóm</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sản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phẩm</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veston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chuyên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biệt</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dành</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cho</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dự</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tiệc</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dạ</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hội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tiếp</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khách</a:t>
                </a:r>
                <a:r>
                  <a:rPr lang="en-US" dirty="0">
                    <a:latin typeface="Times New Roman" pitchFamily="18" charset="0"/>
                    <a:cs typeface="Times New Roman" pitchFamily="18" charset="0"/>
                  </a:rPr>
                  <a:t>.</a:t>
                </a:r>
              </a:p>
            </p:txBody>
          </p:sp>
          <p:sp>
            <p:nvSpPr>
              <p:cNvPr id="45" name="矩形 18"/>
              <p:cNvSpPr/>
              <p:nvPr/>
            </p:nvSpPr>
            <p:spPr>
              <a:xfrm>
                <a:off x="929409" y="3178742"/>
                <a:ext cx="4237576" cy="429413"/>
              </a:xfrm>
              <a:prstGeom prst="rect">
                <a:avLst/>
              </a:prstGeom>
            </p:spPr>
            <p:txBody>
              <a:bodyPr wrap="square">
                <a:spAutoFit/>
                <a:scene3d>
                  <a:camera prst="orthographicFront"/>
                  <a:lightRig rig="threePt" dir="t"/>
                </a:scene3d>
                <a:sp3d contourW="12700"/>
              </a:bodyPr>
              <a:lstStyle/>
              <a:p>
                <a:pPr marL="0" marR="0" lvl="0" indent="0" defTabSz="914400" rtl="0" eaLnBrk="1" fontAlgn="auto" latinLnBrk="0" hangingPunct="1">
                  <a:lnSpc>
                    <a:spcPct val="120000"/>
                  </a:lnSpc>
                  <a:spcBef>
                    <a:spcPts val="0"/>
                  </a:spcBef>
                  <a:spcAft>
                    <a:spcPts val="0"/>
                  </a:spcAft>
                  <a:buClrTx/>
                  <a:buSzTx/>
                  <a:buFontTx/>
                  <a:buNone/>
                  <a:tabLst/>
                  <a:defRPr/>
                </a:pPr>
                <a:r>
                  <a:rPr kumimoji="0" lang="en-US" altLang="zh-CN" sz="2000" b="1" i="0" u="none" strike="noStrike" kern="1200" cap="none" spc="0" normalizeH="0" baseline="0" noProof="0" dirty="0" smtClean="0">
                    <a:ln>
                      <a:noFill/>
                    </a:ln>
                    <a:solidFill>
                      <a:schemeClr val="bg1"/>
                    </a:solidFill>
                    <a:effectLst/>
                    <a:uLnTx/>
                    <a:uFillTx/>
                    <a:latin typeface="Times New Roman" panose="02020603050405020304" pitchFamily="18" charset="0"/>
                    <a:ea typeface="微软雅黑"/>
                    <a:cs typeface="Times New Roman" panose="02020603050405020304" pitchFamily="18" charset="0"/>
                  </a:rPr>
                  <a:t>NHÀ</a:t>
                </a:r>
                <a:r>
                  <a:rPr kumimoji="0" lang="en-US" altLang="zh-CN" sz="2000" b="1" i="0" u="none" strike="noStrike" kern="1200" cap="none" spc="0" normalizeH="0" noProof="0" dirty="0" smtClean="0">
                    <a:ln>
                      <a:noFill/>
                    </a:ln>
                    <a:solidFill>
                      <a:schemeClr val="bg1"/>
                    </a:solidFill>
                    <a:effectLst/>
                    <a:uLnTx/>
                    <a:uFillTx/>
                    <a:latin typeface="Times New Roman" panose="02020603050405020304" pitchFamily="18" charset="0"/>
                    <a:ea typeface="微软雅黑"/>
                    <a:cs typeface="Times New Roman" panose="02020603050405020304" pitchFamily="18" charset="0"/>
                  </a:rPr>
                  <a:t> MÁY VESTON HÒA THỌ</a:t>
                </a:r>
                <a:endParaRPr kumimoji="0" lang="zh-CN" altLang="en-US" sz="2000" b="1" i="0" u="none" strike="noStrike" kern="1200" cap="none" spc="0" normalizeH="0" baseline="0" noProof="0" dirty="0">
                  <a:ln>
                    <a:noFill/>
                  </a:ln>
                  <a:solidFill>
                    <a:schemeClr val="bg1"/>
                  </a:solidFill>
                  <a:effectLst/>
                  <a:uLnTx/>
                  <a:uFillTx/>
                  <a:latin typeface="Times New Roman" panose="02020603050405020304" pitchFamily="18" charset="0"/>
                  <a:ea typeface="微软雅黑"/>
                  <a:cs typeface="Times New Roman" panose="02020603050405020304" pitchFamily="18" charset="0"/>
                </a:endParaRPr>
              </a:p>
            </p:txBody>
          </p:sp>
        </p:grpSp>
        <p:cxnSp>
          <p:nvCxnSpPr>
            <p:cNvPr id="46" name="直接连接符 2"/>
            <p:cNvCxnSpPr/>
            <p:nvPr/>
          </p:nvCxnSpPr>
          <p:spPr>
            <a:xfrm>
              <a:off x="7015578" y="2615936"/>
              <a:ext cx="377127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3744169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00"/>
                                        </p:tgtEl>
                                        <p:attrNameLst>
                                          <p:attrName>style.visibility</p:attrName>
                                        </p:attrNameLst>
                                      </p:cBhvr>
                                      <p:to>
                                        <p:strVal val="visible"/>
                                      </p:to>
                                    </p:set>
                                    <p:anim calcmode="lin" valueType="num">
                                      <p:cBhvr>
                                        <p:cTn id="7" dur="500" fill="hold"/>
                                        <p:tgtEl>
                                          <p:spTgt spid="4100"/>
                                        </p:tgtEl>
                                        <p:attrNameLst>
                                          <p:attrName>ppt_w</p:attrName>
                                        </p:attrNameLst>
                                      </p:cBhvr>
                                      <p:tavLst>
                                        <p:tav tm="0">
                                          <p:val>
                                            <p:fltVal val="0"/>
                                          </p:val>
                                        </p:tav>
                                        <p:tav tm="100000">
                                          <p:val>
                                            <p:strVal val="#ppt_w"/>
                                          </p:val>
                                        </p:tav>
                                      </p:tavLst>
                                    </p:anim>
                                    <p:anim calcmode="lin" valueType="num">
                                      <p:cBhvr>
                                        <p:cTn id="8" dur="500" fill="hold"/>
                                        <p:tgtEl>
                                          <p:spTgt spid="4100"/>
                                        </p:tgtEl>
                                        <p:attrNameLst>
                                          <p:attrName>ppt_h</p:attrName>
                                        </p:attrNameLst>
                                      </p:cBhvr>
                                      <p:tavLst>
                                        <p:tav tm="0">
                                          <p:val>
                                            <p:fltVal val="0"/>
                                          </p:val>
                                        </p:tav>
                                        <p:tav tm="100000">
                                          <p:val>
                                            <p:strVal val="#ppt_h"/>
                                          </p:val>
                                        </p:tav>
                                      </p:tavLst>
                                    </p:anim>
                                    <p:anim calcmode="lin" valueType="num">
                                      <p:cBhvr>
                                        <p:cTn id="9" dur="500" fill="hold"/>
                                        <p:tgtEl>
                                          <p:spTgt spid="4100"/>
                                        </p:tgtEl>
                                        <p:attrNameLst>
                                          <p:attrName>style.rotation</p:attrName>
                                        </p:attrNameLst>
                                      </p:cBhvr>
                                      <p:tavLst>
                                        <p:tav tm="0">
                                          <p:val>
                                            <p:fltVal val="90"/>
                                          </p:val>
                                        </p:tav>
                                        <p:tav tm="100000">
                                          <p:val>
                                            <p:fltVal val="0"/>
                                          </p:val>
                                        </p:tav>
                                      </p:tavLst>
                                    </p:anim>
                                    <p:animEffect transition="in" filter="fade">
                                      <p:cBhvr>
                                        <p:cTn id="10" dur="500"/>
                                        <p:tgtEl>
                                          <p:spTgt spid="4100"/>
                                        </p:tgtEl>
                                      </p:cBhvr>
                                    </p:animEffect>
                                  </p:childTnLst>
                                </p:cTn>
                              </p:par>
                            </p:childTnLst>
                          </p:cTn>
                        </p:par>
                        <p:par>
                          <p:cTn id="11" fill="hold">
                            <p:stCondLst>
                              <p:cond delay="500"/>
                            </p:stCondLst>
                            <p:childTnLst>
                              <p:par>
                                <p:cTn id="12" presetID="2" presetClass="entr" presetSubtype="2" fill="hold"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fill="hold"/>
                                        <p:tgtEl>
                                          <p:spTgt spid="2"/>
                                        </p:tgtEl>
                                        <p:attrNameLst>
                                          <p:attrName>ppt_x</p:attrName>
                                        </p:attrNameLst>
                                      </p:cBhvr>
                                      <p:tavLst>
                                        <p:tav tm="0">
                                          <p:val>
                                            <p:strVal val="1+#ppt_w/2"/>
                                          </p:val>
                                        </p:tav>
                                        <p:tav tm="100000">
                                          <p:val>
                                            <p:strVal val="#ppt_x"/>
                                          </p:val>
                                        </p:tav>
                                      </p:tavLst>
                                    </p:anim>
                                    <p:anim calcmode="lin" valueType="num">
                                      <p:cBhvr additive="base">
                                        <p:cTn id="15"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4346190" y="480367"/>
            <a:ext cx="3499614" cy="461665"/>
          </a:xfrm>
          <a:prstGeom prst="rect">
            <a:avLst/>
          </a:prstGeom>
          <a:noFill/>
        </p:spPr>
        <p:txBody>
          <a:bodyPr wrap="square" rtlCol="0">
            <a:spAutoFit/>
            <a:scene3d>
              <a:camera prst="orthographicFront"/>
              <a:lightRig rig="threePt" dir="t"/>
            </a:scene3d>
            <a:sp3d contourW="12700"/>
          </a:bodyPr>
          <a:lstStyle/>
          <a:p>
            <a:pPr algn="ctr"/>
            <a:r>
              <a:rPr lang="en-US" altLang="zh-CN" sz="2400" b="1" dirty="0" smtClean="0">
                <a:solidFill>
                  <a:schemeClr val="accent1"/>
                </a:solidFill>
                <a:latin typeface="Times New Roman" panose="02020603050405020304" pitchFamily="18" charset="0"/>
                <a:ea typeface="+mj-ea"/>
                <a:cs typeface="Times New Roman" panose="02020603050405020304" pitchFamily="18" charset="0"/>
              </a:rPr>
              <a:t>GIỚI THIỆU CÔNG TY</a:t>
            </a:r>
            <a:endParaRPr lang="zh-CN" altLang="en-US" sz="2400" b="1" dirty="0">
              <a:solidFill>
                <a:schemeClr val="accent1"/>
              </a:solidFill>
              <a:latin typeface="Times New Roman" panose="02020603050405020304" pitchFamily="18" charset="0"/>
              <a:ea typeface="+mj-ea"/>
              <a:cs typeface="Times New Roman" panose="02020603050405020304" pitchFamily="18" charset="0"/>
            </a:endParaRPr>
          </a:p>
        </p:txBody>
      </p:sp>
      <p:cxnSp>
        <p:nvCxnSpPr>
          <p:cNvPr id="13" name="直接连接符 12"/>
          <p:cNvCxnSpPr/>
          <p:nvPr/>
        </p:nvCxnSpPr>
        <p:spPr>
          <a:xfrm>
            <a:off x="0" y="711200"/>
            <a:ext cx="423626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7955726" y="711200"/>
            <a:ext cx="4236269" cy="0"/>
          </a:xfrm>
          <a:prstGeom prst="line">
            <a:avLst/>
          </a:prstGeom>
          <a:ln>
            <a:headEnd type="oval"/>
            <a:tailEnd type="none"/>
          </a:ln>
        </p:spPr>
        <p:style>
          <a:lnRef idx="1">
            <a:schemeClr val="accent1"/>
          </a:lnRef>
          <a:fillRef idx="0">
            <a:schemeClr val="accent1"/>
          </a:fillRef>
          <a:effectRef idx="0">
            <a:schemeClr val="accent1"/>
          </a:effectRef>
          <a:fontRef idx="minor">
            <a:schemeClr val="tx1"/>
          </a:fontRef>
        </p:style>
      </p:cxnSp>
      <p:pic>
        <p:nvPicPr>
          <p:cNvPr id="2056" name="Picture 8" descr="Káº¿t quáº£ hÃ¬nh áº£nh cho máº«u vest cÃ´ng sá» nam"/>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0" b="99829" l="2157" r="97059"/>
                    </a14:imgEffect>
                  </a14:imgLayer>
                </a14:imgProps>
              </a:ext>
              <a:ext uri="{28A0092B-C50C-407E-A947-70E740481C1C}">
                <a14:useLocalDpi xmlns:a14="http://schemas.microsoft.com/office/drawing/2010/main" val="0"/>
              </a:ext>
            </a:extLst>
          </a:blip>
          <a:srcRect/>
          <a:stretch>
            <a:fillRect/>
          </a:stretch>
        </p:blipFill>
        <p:spPr bwMode="auto">
          <a:xfrm>
            <a:off x="4346190" y="1873943"/>
            <a:ext cx="3237500" cy="3707255"/>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Káº¿t quáº£ hÃ¬nh áº£nh cho máº«u vest nam"/>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5200" b="99200" l="10000" r="90000"/>
                    </a14:imgEffect>
                  </a14:imgLayer>
                </a14:imgProps>
              </a:ext>
              <a:ext uri="{28A0092B-C50C-407E-A947-70E740481C1C}">
                <a14:useLocalDpi xmlns:a14="http://schemas.microsoft.com/office/drawing/2010/main" val="0"/>
              </a:ext>
            </a:extLst>
          </a:blip>
          <a:srcRect/>
          <a:stretch>
            <a:fillRect/>
          </a:stretch>
        </p:blipFill>
        <p:spPr bwMode="auto">
          <a:xfrm>
            <a:off x="8223179" y="1408750"/>
            <a:ext cx="4068889" cy="4422705"/>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HÃ¬nh áº£nh cÃ³ liÃªn quan"/>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0000" b="90000" l="10000" r="95000">
                        <a14:foregroundMark x1="24828" y1="81724" x2="24828" y2="81724"/>
                        <a14:foregroundMark x1="27759" y1="82529" x2="20172" y2="77011"/>
                        <a14:foregroundMark x1="20172" y1="83563" x2="18276" y2="78851"/>
                        <a14:foregroundMark x1="77586" y1="84253" x2="85517" y2="75862"/>
                        <a14:foregroundMark x1="84138" y1="84253" x2="84138" y2="84253"/>
                      </a14:backgroundRemoval>
                    </a14:imgEffect>
                  </a14:imgLayer>
                </a14:imgProps>
              </a:ext>
              <a:ext uri="{28A0092B-C50C-407E-A947-70E740481C1C}">
                <a14:useLocalDpi xmlns:a14="http://schemas.microsoft.com/office/drawing/2010/main" val="0"/>
              </a:ext>
            </a:extLst>
          </a:blip>
          <a:srcRect/>
          <a:stretch>
            <a:fillRect/>
          </a:stretch>
        </p:blipFill>
        <p:spPr bwMode="auto">
          <a:xfrm>
            <a:off x="192505" y="1158493"/>
            <a:ext cx="3287385" cy="49310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130913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060"/>
                                        </p:tgtEl>
                                        <p:attrNameLst>
                                          <p:attrName>style.visibility</p:attrName>
                                        </p:attrNameLst>
                                      </p:cBhvr>
                                      <p:to>
                                        <p:strVal val="visible"/>
                                      </p:to>
                                    </p:set>
                                    <p:anim calcmode="lin" valueType="num">
                                      <p:cBhvr>
                                        <p:cTn id="7" dur="500" fill="hold"/>
                                        <p:tgtEl>
                                          <p:spTgt spid="2060"/>
                                        </p:tgtEl>
                                        <p:attrNameLst>
                                          <p:attrName>ppt_w</p:attrName>
                                        </p:attrNameLst>
                                      </p:cBhvr>
                                      <p:tavLst>
                                        <p:tav tm="0">
                                          <p:val>
                                            <p:fltVal val="0"/>
                                          </p:val>
                                        </p:tav>
                                        <p:tav tm="100000">
                                          <p:val>
                                            <p:strVal val="#ppt_w"/>
                                          </p:val>
                                        </p:tav>
                                      </p:tavLst>
                                    </p:anim>
                                    <p:anim calcmode="lin" valueType="num">
                                      <p:cBhvr>
                                        <p:cTn id="8" dur="500" fill="hold"/>
                                        <p:tgtEl>
                                          <p:spTgt spid="2060"/>
                                        </p:tgtEl>
                                        <p:attrNameLst>
                                          <p:attrName>ppt_h</p:attrName>
                                        </p:attrNameLst>
                                      </p:cBhvr>
                                      <p:tavLst>
                                        <p:tav tm="0">
                                          <p:val>
                                            <p:fltVal val="0"/>
                                          </p:val>
                                        </p:tav>
                                        <p:tav tm="100000">
                                          <p:val>
                                            <p:strVal val="#ppt_h"/>
                                          </p:val>
                                        </p:tav>
                                      </p:tavLst>
                                    </p:anim>
                                    <p:animEffect transition="in" filter="fade">
                                      <p:cBhvr>
                                        <p:cTn id="9" dur="500"/>
                                        <p:tgtEl>
                                          <p:spTgt spid="2060"/>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056"/>
                                        </p:tgtEl>
                                        <p:attrNameLst>
                                          <p:attrName>style.visibility</p:attrName>
                                        </p:attrNameLst>
                                      </p:cBhvr>
                                      <p:to>
                                        <p:strVal val="visible"/>
                                      </p:to>
                                    </p:set>
                                    <p:anim calcmode="lin" valueType="num">
                                      <p:cBhvr>
                                        <p:cTn id="13" dur="500" fill="hold"/>
                                        <p:tgtEl>
                                          <p:spTgt spid="2056"/>
                                        </p:tgtEl>
                                        <p:attrNameLst>
                                          <p:attrName>ppt_w</p:attrName>
                                        </p:attrNameLst>
                                      </p:cBhvr>
                                      <p:tavLst>
                                        <p:tav tm="0">
                                          <p:val>
                                            <p:fltVal val="0"/>
                                          </p:val>
                                        </p:tav>
                                        <p:tav tm="100000">
                                          <p:val>
                                            <p:strVal val="#ppt_w"/>
                                          </p:val>
                                        </p:tav>
                                      </p:tavLst>
                                    </p:anim>
                                    <p:anim calcmode="lin" valueType="num">
                                      <p:cBhvr>
                                        <p:cTn id="14" dur="500" fill="hold"/>
                                        <p:tgtEl>
                                          <p:spTgt spid="2056"/>
                                        </p:tgtEl>
                                        <p:attrNameLst>
                                          <p:attrName>ppt_h</p:attrName>
                                        </p:attrNameLst>
                                      </p:cBhvr>
                                      <p:tavLst>
                                        <p:tav tm="0">
                                          <p:val>
                                            <p:fltVal val="0"/>
                                          </p:val>
                                        </p:tav>
                                        <p:tav tm="100000">
                                          <p:val>
                                            <p:strVal val="#ppt_h"/>
                                          </p:val>
                                        </p:tav>
                                      </p:tavLst>
                                    </p:anim>
                                    <p:animEffect transition="in" filter="fade">
                                      <p:cBhvr>
                                        <p:cTn id="15" dur="500"/>
                                        <p:tgtEl>
                                          <p:spTgt spid="2056"/>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2058"/>
                                        </p:tgtEl>
                                        <p:attrNameLst>
                                          <p:attrName>style.visibility</p:attrName>
                                        </p:attrNameLst>
                                      </p:cBhvr>
                                      <p:to>
                                        <p:strVal val="visible"/>
                                      </p:to>
                                    </p:set>
                                    <p:anim calcmode="lin" valueType="num">
                                      <p:cBhvr>
                                        <p:cTn id="19" dur="500" fill="hold"/>
                                        <p:tgtEl>
                                          <p:spTgt spid="2058"/>
                                        </p:tgtEl>
                                        <p:attrNameLst>
                                          <p:attrName>ppt_w</p:attrName>
                                        </p:attrNameLst>
                                      </p:cBhvr>
                                      <p:tavLst>
                                        <p:tav tm="0">
                                          <p:val>
                                            <p:fltVal val="0"/>
                                          </p:val>
                                        </p:tav>
                                        <p:tav tm="100000">
                                          <p:val>
                                            <p:strVal val="#ppt_w"/>
                                          </p:val>
                                        </p:tav>
                                      </p:tavLst>
                                    </p:anim>
                                    <p:anim calcmode="lin" valueType="num">
                                      <p:cBhvr>
                                        <p:cTn id="20" dur="500" fill="hold"/>
                                        <p:tgtEl>
                                          <p:spTgt spid="2058"/>
                                        </p:tgtEl>
                                        <p:attrNameLst>
                                          <p:attrName>ppt_h</p:attrName>
                                        </p:attrNameLst>
                                      </p:cBhvr>
                                      <p:tavLst>
                                        <p:tav tm="0">
                                          <p:val>
                                            <p:fltVal val="0"/>
                                          </p:val>
                                        </p:tav>
                                        <p:tav tm="100000">
                                          <p:val>
                                            <p:strVal val="#ppt_h"/>
                                          </p:val>
                                        </p:tav>
                                      </p:tavLst>
                                    </p:anim>
                                    <p:animEffect transition="in" filter="fade">
                                      <p:cBhvr>
                                        <p:cTn id="21" dur="500"/>
                                        <p:tgtEl>
                                          <p:spTgt spid="20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472305" y="706612"/>
            <a:ext cx="5452852" cy="5452852"/>
            <a:chOff x="2123172" y="3429000"/>
            <a:chExt cx="7945656" cy="7945656"/>
          </a:xfrm>
        </p:grpSpPr>
        <p:pic>
          <p:nvPicPr>
            <p:cNvPr id="3" name="图片 2"/>
            <p:cNvPicPr>
              <a:picLocks noChangeAspect="1"/>
            </p:cNvPicPr>
            <p:nvPr/>
          </p:nvPicPr>
          <p:blipFill>
            <a:blip r:embed="rId3"/>
            <a:stretch>
              <a:fillRect/>
            </a:stretch>
          </p:blipFill>
          <p:spPr>
            <a:xfrm>
              <a:off x="2529114" y="3839027"/>
              <a:ext cx="7398669" cy="7070568"/>
            </a:xfrm>
            <a:prstGeom prst="rect">
              <a:avLst/>
            </a:prstGeom>
          </p:spPr>
        </p:pic>
        <p:sp>
          <p:nvSpPr>
            <p:cNvPr id="4" name="椭圆 3"/>
            <p:cNvSpPr/>
            <p:nvPr/>
          </p:nvSpPr>
          <p:spPr>
            <a:xfrm>
              <a:off x="2123172" y="3429000"/>
              <a:ext cx="7945656" cy="794565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2914238" y="247238"/>
            <a:ext cx="6363524" cy="6363524"/>
            <a:chOff x="7189663" y="-274890"/>
            <a:chExt cx="5046198" cy="5046198"/>
          </a:xfrm>
        </p:grpSpPr>
        <p:pic>
          <p:nvPicPr>
            <p:cNvPr id="6" name="图片 5"/>
            <p:cNvPicPr>
              <a:picLocks noChangeAspect="1"/>
            </p:cNvPicPr>
            <p:nvPr/>
          </p:nvPicPr>
          <p:blipFill>
            <a:blip r:embed="rId4"/>
            <a:stretch>
              <a:fillRect/>
            </a:stretch>
          </p:blipFill>
          <p:spPr>
            <a:xfrm>
              <a:off x="7725690" y="190214"/>
              <a:ext cx="4015437" cy="4057943"/>
            </a:xfrm>
            <a:prstGeom prst="rect">
              <a:avLst/>
            </a:prstGeom>
          </p:spPr>
        </p:pic>
        <p:sp>
          <p:nvSpPr>
            <p:cNvPr id="7" name="椭圆 6"/>
            <p:cNvSpPr/>
            <p:nvPr/>
          </p:nvSpPr>
          <p:spPr>
            <a:xfrm>
              <a:off x="7189663" y="-274890"/>
              <a:ext cx="5046198" cy="504619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椭圆 7"/>
          <p:cNvSpPr/>
          <p:nvPr/>
        </p:nvSpPr>
        <p:spPr>
          <a:xfrm>
            <a:off x="3648160" y="981160"/>
            <a:ext cx="4895681" cy="4895681"/>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3928933" y="1261933"/>
            <a:ext cx="4334135" cy="4334135"/>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3650646" y="983646"/>
            <a:ext cx="4890709" cy="4890709"/>
            <a:chOff x="2529114" y="3842651"/>
            <a:chExt cx="7126526" cy="7126526"/>
          </a:xfrm>
        </p:grpSpPr>
        <p:sp>
          <p:nvSpPr>
            <p:cNvPr id="11" name="椭圆 10"/>
            <p:cNvSpPr/>
            <p:nvPr/>
          </p:nvSpPr>
          <p:spPr>
            <a:xfrm>
              <a:off x="2529114" y="3842651"/>
              <a:ext cx="7126526" cy="71265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3029518" y="5433440"/>
              <a:ext cx="116459" cy="11645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nvGrpSpPr>
        <p:grpSpPr>
          <a:xfrm rot="3903229">
            <a:off x="3650645" y="983646"/>
            <a:ext cx="4890709" cy="4890709"/>
            <a:chOff x="2529113" y="3842652"/>
            <a:chExt cx="7126526" cy="7126526"/>
          </a:xfrm>
        </p:grpSpPr>
        <p:sp>
          <p:nvSpPr>
            <p:cNvPr id="14" name="椭圆 13"/>
            <p:cNvSpPr/>
            <p:nvPr/>
          </p:nvSpPr>
          <p:spPr>
            <a:xfrm>
              <a:off x="2529113" y="3842652"/>
              <a:ext cx="7126526" cy="71265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3031707" y="5392612"/>
              <a:ext cx="147863" cy="1478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3928933" y="1255418"/>
            <a:ext cx="4334135" cy="4347164"/>
            <a:chOff x="2934621" y="4581156"/>
            <a:chExt cx="6315511" cy="6334496"/>
          </a:xfrm>
        </p:grpSpPr>
        <p:sp>
          <p:nvSpPr>
            <p:cNvPr id="17" name="椭圆 16"/>
            <p:cNvSpPr/>
            <p:nvPr/>
          </p:nvSpPr>
          <p:spPr>
            <a:xfrm>
              <a:off x="2934621" y="4600141"/>
              <a:ext cx="6315511" cy="6315511"/>
            </a:xfrm>
            <a:prstGeom prst="ellipse">
              <a:avLst/>
            </a:prstGeom>
            <a:noFill/>
            <a:ln w="317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5784057" y="4581156"/>
              <a:ext cx="73493" cy="7349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椭圆 18"/>
          <p:cNvSpPr/>
          <p:nvPr/>
        </p:nvSpPr>
        <p:spPr>
          <a:xfrm>
            <a:off x="6275259" y="3694181"/>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4424807" y="1760345"/>
            <a:ext cx="3342386" cy="3337310"/>
            <a:chOff x="233284" y="7361614"/>
            <a:chExt cx="3342386" cy="3337310"/>
          </a:xfrm>
        </p:grpSpPr>
        <p:sp>
          <p:nvSpPr>
            <p:cNvPr id="24" name="椭圆 23"/>
            <p:cNvSpPr/>
            <p:nvPr/>
          </p:nvSpPr>
          <p:spPr>
            <a:xfrm>
              <a:off x="238360" y="7361614"/>
              <a:ext cx="3337310" cy="3337310"/>
            </a:xfrm>
            <a:prstGeom prst="ellipse">
              <a:avLst/>
            </a:prstGeom>
            <a:solidFill>
              <a:srgbClr val="1021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1762878" y="8488376"/>
              <a:ext cx="1374093" cy="1374093"/>
            </a:xfrm>
            <a:prstGeom prst="ellipse">
              <a:avLst/>
            </a:prstGeom>
            <a:solidFill>
              <a:srgbClr val="00E0FE">
                <a:alpha val="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25"/>
            <p:cNvSpPr/>
            <p:nvPr/>
          </p:nvSpPr>
          <p:spPr>
            <a:xfrm>
              <a:off x="312417" y="7483226"/>
              <a:ext cx="2851132" cy="3012884"/>
            </a:xfrm>
            <a:custGeom>
              <a:avLst/>
              <a:gdLst>
                <a:gd name="connsiteX0" fmla="*/ 129610 w 537207"/>
                <a:gd name="connsiteY0" fmla="*/ 0 h 567684"/>
                <a:gd name="connsiteX1" fmla="*/ 91701 w 537207"/>
                <a:gd name="connsiteY1" fmla="*/ 45947 h 567684"/>
                <a:gd name="connsiteX2" fmla="*/ 38005 w 537207"/>
                <a:gd name="connsiteY2" fmla="*/ 221735 h 567684"/>
                <a:gd name="connsiteX3" fmla="*/ 352411 w 537207"/>
                <a:gd name="connsiteY3" fmla="*/ 536141 h 567684"/>
                <a:gd name="connsiteX4" fmla="*/ 528199 w 537207"/>
                <a:gd name="connsiteY4" fmla="*/ 482445 h 567684"/>
                <a:gd name="connsiteX5" fmla="*/ 537207 w 537207"/>
                <a:gd name="connsiteY5" fmla="*/ 475013 h 567684"/>
                <a:gd name="connsiteX6" fmla="*/ 536725 w 537207"/>
                <a:gd name="connsiteY6" fmla="*/ 475597 h 567684"/>
                <a:gd name="connsiteX7" fmla="*/ 314406 w 537207"/>
                <a:gd name="connsiteY7" fmla="*/ 567684 h 567684"/>
                <a:gd name="connsiteX8" fmla="*/ 0 w 537207"/>
                <a:gd name="connsiteY8" fmla="*/ 253278 h 567684"/>
                <a:gd name="connsiteX9" fmla="*/ 92087 w 537207"/>
                <a:gd name="connsiteY9" fmla="*/ 30959 h 567684"/>
                <a:gd name="connsiteX10" fmla="*/ 129610 w 537207"/>
                <a:gd name="connsiteY10" fmla="*/ 0 h 567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7207" h="567684">
                  <a:moveTo>
                    <a:pt x="129610" y="0"/>
                  </a:moveTo>
                  <a:lnTo>
                    <a:pt x="91701" y="45947"/>
                  </a:lnTo>
                  <a:cubicBezTo>
                    <a:pt x="57800" y="96127"/>
                    <a:pt x="38005" y="156619"/>
                    <a:pt x="38005" y="221735"/>
                  </a:cubicBezTo>
                  <a:cubicBezTo>
                    <a:pt x="38005" y="395377"/>
                    <a:pt x="178769" y="536141"/>
                    <a:pt x="352411" y="536141"/>
                  </a:cubicBezTo>
                  <a:cubicBezTo>
                    <a:pt x="417527" y="536141"/>
                    <a:pt x="478019" y="516346"/>
                    <a:pt x="528199" y="482445"/>
                  </a:cubicBezTo>
                  <a:lnTo>
                    <a:pt x="537207" y="475013"/>
                  </a:lnTo>
                  <a:lnTo>
                    <a:pt x="536725" y="475597"/>
                  </a:lnTo>
                  <a:cubicBezTo>
                    <a:pt x="479829" y="532493"/>
                    <a:pt x="401227" y="567684"/>
                    <a:pt x="314406" y="567684"/>
                  </a:cubicBezTo>
                  <a:cubicBezTo>
                    <a:pt x="140764" y="567684"/>
                    <a:pt x="0" y="426920"/>
                    <a:pt x="0" y="253278"/>
                  </a:cubicBezTo>
                  <a:cubicBezTo>
                    <a:pt x="0" y="166457"/>
                    <a:pt x="35191" y="87856"/>
                    <a:pt x="92087" y="30959"/>
                  </a:cubicBezTo>
                  <a:lnTo>
                    <a:pt x="129610" y="0"/>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2540905" y="8005711"/>
              <a:ext cx="516918" cy="516918"/>
            </a:xfrm>
            <a:prstGeom prst="ellipse">
              <a:avLst/>
            </a:prstGeom>
            <a:solidFill>
              <a:srgbClr val="00E0FE">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1658348" y="7776936"/>
              <a:ext cx="544877" cy="544877"/>
            </a:xfrm>
            <a:prstGeom prst="ellipse">
              <a:avLst/>
            </a:prstGeom>
            <a:solidFill>
              <a:srgbClr val="00E0FE">
                <a:alpha val="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a:off x="233284" y="7371614"/>
              <a:ext cx="2177138" cy="3317309"/>
            </a:xfrm>
            <a:custGeom>
              <a:avLst/>
              <a:gdLst>
                <a:gd name="connsiteX0" fmla="*/ 1423440 w 2177138"/>
                <a:gd name="connsiteY0" fmla="*/ 0 h 3317309"/>
                <a:gd name="connsiteX1" fmla="*/ 1282407 w 2177138"/>
                <a:gd name="connsiteY1" fmla="*/ 51619 h 3317309"/>
                <a:gd name="connsiteX2" fmla="*/ 263268 w 2177138"/>
                <a:gd name="connsiteY2" fmla="*/ 1589143 h 3317309"/>
                <a:gd name="connsiteX3" fmla="*/ 1931923 w 2177138"/>
                <a:gd name="connsiteY3" fmla="*/ 3257798 h 3317309"/>
                <a:gd name="connsiteX4" fmla="*/ 2102533 w 2177138"/>
                <a:gd name="connsiteY4" fmla="*/ 3249183 h 3317309"/>
                <a:gd name="connsiteX5" fmla="*/ 2177138 w 2177138"/>
                <a:gd name="connsiteY5" fmla="*/ 3237797 h 3317309"/>
                <a:gd name="connsiteX6" fmla="*/ 2164862 w 2177138"/>
                <a:gd name="connsiteY6" fmla="*/ 3242290 h 3317309"/>
                <a:gd name="connsiteX7" fmla="*/ 1668655 w 2177138"/>
                <a:gd name="connsiteY7" fmla="*/ 3317309 h 3317309"/>
                <a:gd name="connsiteX8" fmla="*/ 0 w 2177138"/>
                <a:gd name="connsiteY8" fmla="*/ 1648654 h 3317309"/>
                <a:gd name="connsiteX9" fmla="*/ 1332363 w 2177138"/>
                <a:gd name="connsiteY9" fmla="*/ 13900 h 3317309"/>
                <a:gd name="connsiteX10" fmla="*/ 1423440 w 2177138"/>
                <a:gd name="connsiteY10" fmla="*/ 0 h 3317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77138" h="3317309">
                  <a:moveTo>
                    <a:pt x="1423440" y="0"/>
                  </a:moveTo>
                  <a:lnTo>
                    <a:pt x="1282407" y="51619"/>
                  </a:lnTo>
                  <a:cubicBezTo>
                    <a:pt x="683502" y="304935"/>
                    <a:pt x="263268" y="897963"/>
                    <a:pt x="263268" y="1589143"/>
                  </a:cubicBezTo>
                  <a:cubicBezTo>
                    <a:pt x="263268" y="2510716"/>
                    <a:pt x="1010350" y="3257798"/>
                    <a:pt x="1931923" y="3257798"/>
                  </a:cubicBezTo>
                  <a:cubicBezTo>
                    <a:pt x="1989521" y="3257798"/>
                    <a:pt x="2046438" y="3254880"/>
                    <a:pt x="2102533" y="3249183"/>
                  </a:cubicBezTo>
                  <a:lnTo>
                    <a:pt x="2177138" y="3237797"/>
                  </a:lnTo>
                  <a:lnTo>
                    <a:pt x="2164862" y="3242290"/>
                  </a:lnTo>
                  <a:cubicBezTo>
                    <a:pt x="2008110" y="3291045"/>
                    <a:pt x="1841450" y="3317309"/>
                    <a:pt x="1668655" y="3317309"/>
                  </a:cubicBezTo>
                  <a:cubicBezTo>
                    <a:pt x="747082" y="3317309"/>
                    <a:pt x="0" y="2570227"/>
                    <a:pt x="0" y="1648654"/>
                  </a:cubicBezTo>
                  <a:cubicBezTo>
                    <a:pt x="0" y="842278"/>
                    <a:pt x="571985" y="169496"/>
                    <a:pt x="1332363" y="13900"/>
                  </a:cubicBezTo>
                  <a:lnTo>
                    <a:pt x="1423440" y="0"/>
                  </a:lnTo>
                  <a:close/>
                </a:path>
              </a:pathLst>
            </a:custGeom>
            <a:solidFill>
              <a:srgbClr val="00E0FE">
                <a:alpha val="1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矩形 29"/>
          <p:cNvSpPr/>
          <p:nvPr/>
        </p:nvSpPr>
        <p:spPr>
          <a:xfrm>
            <a:off x="5151385" y="2545584"/>
            <a:ext cx="1749198" cy="2308324"/>
          </a:xfrm>
          <a:prstGeom prst="rect">
            <a:avLst/>
          </a:prstGeom>
        </p:spPr>
        <p:txBody>
          <a:bodyPr wrap="none">
            <a:spAutoFit/>
          </a:bodyPr>
          <a:lstStyle/>
          <a:p>
            <a:pPr algn="ctr"/>
            <a:r>
              <a:rPr lang="en-US" altLang="zh-CN" sz="7200" dirty="0" smtClean="0">
                <a:solidFill>
                  <a:schemeClr val="accent1"/>
                </a:solidFill>
                <a:latin typeface="Impact" panose="020B0806030902050204" pitchFamily="34" charset="0"/>
                <a:ea typeface="Kozuka Gothic Pr6N EL" panose="020B0200000000000000" pitchFamily="34" charset="-128"/>
              </a:rPr>
              <a:t>02</a:t>
            </a:r>
            <a:endParaRPr lang="en-US" altLang="zh-CN" sz="7200" dirty="0">
              <a:solidFill>
                <a:schemeClr val="accent1"/>
              </a:solidFill>
              <a:latin typeface="Impact" panose="020B0806030902050204" pitchFamily="34" charset="0"/>
              <a:ea typeface="Kozuka Gothic Pr6N EL" panose="020B0200000000000000" pitchFamily="34" charset="-128"/>
            </a:endParaRPr>
          </a:p>
          <a:p>
            <a:pPr algn="ctr"/>
            <a:r>
              <a:rPr lang="en-US" altLang="zh-CN" sz="3600" b="1" dirty="0" smtClean="0">
                <a:solidFill>
                  <a:schemeClr val="accent1"/>
                </a:solidFill>
                <a:latin typeface="Times New Roman" panose="02020603050405020304" pitchFamily="18" charset="0"/>
                <a:ea typeface="+mj-ea"/>
                <a:cs typeface="Times New Roman" panose="02020603050405020304" pitchFamily="18" charset="0"/>
              </a:rPr>
              <a:t>SƠ ĐỒ</a:t>
            </a:r>
          </a:p>
          <a:p>
            <a:pPr algn="ctr"/>
            <a:r>
              <a:rPr lang="en-US" altLang="zh-CN" sz="3600" b="1" dirty="0" smtClean="0">
                <a:solidFill>
                  <a:schemeClr val="accent1"/>
                </a:solidFill>
                <a:latin typeface="Times New Roman" panose="02020603050405020304" pitchFamily="18" charset="0"/>
                <a:ea typeface="+mj-ea"/>
                <a:cs typeface="Times New Roman" panose="02020603050405020304" pitchFamily="18" charset="0"/>
              </a:rPr>
              <a:t>CHUỖI</a:t>
            </a:r>
            <a:endParaRPr lang="zh-CN" altLang="en-US" sz="3600" b="1" dirty="0">
              <a:solidFill>
                <a:schemeClr val="accent1"/>
              </a:solidFill>
              <a:latin typeface="Times New Roman" panose="02020603050405020304" pitchFamily="18" charset="0"/>
              <a:ea typeface="+mj-ea"/>
              <a:cs typeface="Times New Roman" panose="02020603050405020304" pitchFamily="18" charset="0"/>
            </a:endParaRPr>
          </a:p>
        </p:txBody>
      </p:sp>
    </p:spTree>
    <p:extLst>
      <p:ext uri="{BB962C8B-B14F-4D97-AF65-F5344CB8AC3E}">
        <p14:creationId xmlns:p14="http://schemas.microsoft.com/office/powerpoint/2010/main" val="57212083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animEffect transition="in" filter="fade">
                                      <p:cBhvr>
                                        <p:cTn id="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4456111" y="423250"/>
            <a:ext cx="3279772" cy="523220"/>
          </a:xfrm>
          <a:prstGeom prst="rect">
            <a:avLst/>
          </a:prstGeom>
          <a:noFill/>
        </p:spPr>
        <p:txBody>
          <a:bodyPr wrap="square" rtlCol="0">
            <a:spAutoFit/>
            <a:scene3d>
              <a:camera prst="orthographicFront"/>
              <a:lightRig rig="threePt" dir="t"/>
            </a:scene3d>
            <a:sp3d contourW="12700"/>
          </a:bodyPr>
          <a:lstStyle/>
          <a:p>
            <a:pPr algn="ctr"/>
            <a:r>
              <a:rPr lang="en-US" altLang="zh-CN" sz="2800" b="1" dirty="0" smtClean="0">
                <a:solidFill>
                  <a:schemeClr val="accent1"/>
                </a:solidFill>
                <a:latin typeface="Times New Roman" panose="02020603050405020304" pitchFamily="18" charset="0"/>
                <a:ea typeface="+mj-ea"/>
                <a:cs typeface="Times New Roman" panose="02020603050405020304" pitchFamily="18" charset="0"/>
              </a:rPr>
              <a:t>SƠ ĐỒ CHUỖI</a:t>
            </a:r>
            <a:endParaRPr lang="zh-CN" altLang="en-US" sz="2800" b="1" dirty="0">
              <a:solidFill>
                <a:schemeClr val="accent1"/>
              </a:solidFill>
              <a:latin typeface="Times New Roman" panose="02020603050405020304" pitchFamily="18" charset="0"/>
              <a:ea typeface="+mj-ea"/>
              <a:cs typeface="Times New Roman" panose="02020603050405020304" pitchFamily="18" charset="0"/>
            </a:endParaRPr>
          </a:p>
        </p:txBody>
      </p:sp>
      <p:cxnSp>
        <p:nvCxnSpPr>
          <p:cNvPr id="13" name="直接连接符 12"/>
          <p:cNvCxnSpPr/>
          <p:nvPr/>
        </p:nvCxnSpPr>
        <p:spPr>
          <a:xfrm>
            <a:off x="0" y="711200"/>
            <a:ext cx="423626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7955726" y="711200"/>
            <a:ext cx="4236269" cy="0"/>
          </a:xfrm>
          <a:prstGeom prst="line">
            <a:avLst/>
          </a:prstGeom>
          <a:ln>
            <a:headEnd type="oval"/>
            <a:tailEnd type="none"/>
          </a:ln>
        </p:spPr>
        <p:style>
          <a:lnRef idx="1">
            <a:schemeClr val="accent1"/>
          </a:lnRef>
          <a:fillRef idx="0">
            <a:schemeClr val="accent1"/>
          </a:fillRef>
          <a:effectRef idx="0">
            <a:schemeClr val="accent1"/>
          </a:effectRef>
          <a:fontRef idx="minor">
            <a:schemeClr val="tx1"/>
          </a:fontRef>
        </p:style>
      </p:cxnSp>
      <p:pic>
        <p:nvPicPr>
          <p:cNvPr id="3" name="Picture 2"/>
          <p:cNvPicPr>
            <a:picLocks noChangeAspect="1"/>
          </p:cNvPicPr>
          <p:nvPr/>
        </p:nvPicPr>
        <p:blipFill>
          <a:blip r:embed="rId3"/>
          <a:stretch>
            <a:fillRect/>
          </a:stretch>
        </p:blipFill>
        <p:spPr>
          <a:xfrm>
            <a:off x="1550689" y="1783255"/>
            <a:ext cx="9038065" cy="4715868"/>
          </a:xfrm>
          <a:prstGeom prst="rect">
            <a:avLst/>
          </a:prstGeom>
        </p:spPr>
      </p:pic>
    </p:spTree>
    <p:extLst>
      <p:ext uri="{BB962C8B-B14F-4D97-AF65-F5344CB8AC3E}">
        <p14:creationId xmlns:p14="http://schemas.microsoft.com/office/powerpoint/2010/main" val="406057546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包图主题2">
  <a:themeElements>
    <a:clrScheme name="自定义 218">
      <a:dk1>
        <a:sysClr val="windowText" lastClr="000000"/>
      </a:dk1>
      <a:lt1>
        <a:sysClr val="window" lastClr="FFFFFF"/>
      </a:lt1>
      <a:dk2>
        <a:srgbClr val="44546A"/>
      </a:dk2>
      <a:lt2>
        <a:srgbClr val="E7E6E6"/>
      </a:lt2>
      <a:accent1>
        <a:srgbClr val="00E1FF"/>
      </a:accent1>
      <a:accent2>
        <a:srgbClr val="00E1FF"/>
      </a:accent2>
      <a:accent3>
        <a:srgbClr val="00E1FF"/>
      </a:accent3>
      <a:accent4>
        <a:srgbClr val="00E1FF"/>
      </a:accent4>
      <a:accent5>
        <a:srgbClr val="00E1FF"/>
      </a:accent5>
      <a:accent6>
        <a:srgbClr val="00E1FF"/>
      </a:accent6>
      <a:hlink>
        <a:srgbClr val="00E1FF"/>
      </a:hlink>
      <a:folHlink>
        <a:srgbClr val="00E1F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包图主题2" id="{50CFA792-C506-47E4-B272-6A6183483AB3}" vid="{CC1AE437-2F7F-4319-9F22-408F5F8C346F}"/>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包图主题2</Template>
  <TotalTime>734</TotalTime>
  <Words>1597</Words>
  <Application>Microsoft Office PowerPoint</Application>
  <PresentationFormat>Widescreen</PresentationFormat>
  <Paragraphs>313</Paragraphs>
  <Slides>28</Slides>
  <Notes>28</Notes>
  <HiddenSlides>0</HiddenSlides>
  <MMClips>2</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28</vt:i4>
      </vt:variant>
    </vt:vector>
  </HeadingPairs>
  <TitlesOfParts>
    <vt:vector size="39" baseType="lpstr">
      <vt:lpstr>微软雅黑</vt:lpstr>
      <vt:lpstr>Arial</vt:lpstr>
      <vt:lpstr>Arial</vt:lpstr>
      <vt:lpstr>Calibri</vt:lpstr>
      <vt:lpstr>等线</vt:lpstr>
      <vt:lpstr>Impact</vt:lpstr>
      <vt:lpstr>Kozuka Gothic Pr6N EL</vt:lpstr>
      <vt:lpstr>Times New Roman</vt:lpstr>
      <vt:lpstr>Wingdings</vt:lpstr>
      <vt:lpstr>包图主题2</vt:lpstr>
      <vt:lpstr>Visio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逆流的小鱼</dc:creator>
  <cp:lastModifiedBy>Thái Quỳnh Như</cp:lastModifiedBy>
  <cp:revision>70</cp:revision>
  <dcterms:created xsi:type="dcterms:W3CDTF">2017-09-19T15:20:02Z</dcterms:created>
  <dcterms:modified xsi:type="dcterms:W3CDTF">2019-04-14T11:41:04Z</dcterms:modified>
</cp:coreProperties>
</file>

<file path=docProps/thumbnail.jpeg>
</file>